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1" r:id="rId7"/>
  </p:sldIdLst>
  <p:sldSz cx="9715500" cy="7562850"/>
  <p:notesSz cx="97155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200" y="3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29138" y="2344483"/>
            <a:ext cx="8263572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58277" y="4235196"/>
            <a:ext cx="6805295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6092" y="1739455"/>
            <a:ext cx="422900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06752" y="1739455"/>
            <a:ext cx="422900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7299" y="102932"/>
            <a:ext cx="4042410" cy="1914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6092" y="1739455"/>
            <a:ext cx="874966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05429" y="7033450"/>
            <a:ext cx="311099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6092" y="7033450"/>
            <a:ext cx="2236025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999732" y="7033450"/>
            <a:ext cx="2236025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F319AD-2528-DD85-3CC8-7E05D8487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0E0EF5-2A72-099D-50E2-E2AB95738E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Une image contenant texte, graphisme, Graphique, cercle&#10;&#10;Le contenu généré par l’IA peut être incorrect.">
            <a:extLst>
              <a:ext uri="{FF2B5EF4-FFF2-40B4-BE49-F238E27FC236}">
                <a16:creationId xmlns:a16="http://schemas.microsoft.com/office/drawing/2014/main" id="{A1F261A1-0334-657F-5892-CF7A6C24D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8940"/>
            <a:ext cx="9715500" cy="54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49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299" y="7202205"/>
            <a:ext cx="22923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25" dirty="0">
                <a:solidFill>
                  <a:srgbClr val="231F20"/>
                </a:solidFill>
                <a:latin typeface="Verdana"/>
                <a:cs typeface="Verdana"/>
              </a:rPr>
              <a:t>20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28799" y="3761704"/>
            <a:ext cx="1519555" cy="0"/>
          </a:xfrm>
          <a:custGeom>
            <a:avLst/>
            <a:gdLst/>
            <a:ahLst/>
            <a:cxnLst/>
            <a:rect l="l" t="t" r="r" b="b"/>
            <a:pathLst>
              <a:path w="1519554">
                <a:moveTo>
                  <a:pt x="0" y="0"/>
                </a:moveTo>
                <a:lnTo>
                  <a:pt x="151919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28799" y="4001734"/>
            <a:ext cx="1519555" cy="0"/>
          </a:xfrm>
          <a:custGeom>
            <a:avLst/>
            <a:gdLst/>
            <a:ahLst/>
            <a:cxnLst/>
            <a:rect l="l" t="t" r="r" b="b"/>
            <a:pathLst>
              <a:path w="1519554">
                <a:moveTo>
                  <a:pt x="0" y="0"/>
                </a:moveTo>
                <a:lnTo>
                  <a:pt x="151919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28799" y="4481794"/>
            <a:ext cx="1519555" cy="0"/>
          </a:xfrm>
          <a:custGeom>
            <a:avLst/>
            <a:gdLst/>
            <a:ahLst/>
            <a:cxnLst/>
            <a:rect l="l" t="t" r="r" b="b"/>
            <a:pathLst>
              <a:path w="1519554">
                <a:moveTo>
                  <a:pt x="0" y="0"/>
                </a:moveTo>
                <a:lnTo>
                  <a:pt x="151919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28799" y="5601934"/>
            <a:ext cx="1519555" cy="0"/>
          </a:xfrm>
          <a:custGeom>
            <a:avLst/>
            <a:gdLst/>
            <a:ahLst/>
            <a:cxnLst/>
            <a:rect l="l" t="t" r="r" b="b"/>
            <a:pathLst>
              <a:path w="1519554">
                <a:moveTo>
                  <a:pt x="0" y="0"/>
                </a:moveTo>
                <a:lnTo>
                  <a:pt x="151919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28799" y="6084973"/>
            <a:ext cx="1519555" cy="0"/>
          </a:xfrm>
          <a:custGeom>
            <a:avLst/>
            <a:gdLst/>
            <a:ahLst/>
            <a:cxnLst/>
            <a:rect l="l" t="t" r="r" b="b"/>
            <a:pathLst>
              <a:path w="1519554">
                <a:moveTo>
                  <a:pt x="0" y="0"/>
                </a:moveTo>
                <a:lnTo>
                  <a:pt x="151919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28799" y="6244994"/>
            <a:ext cx="1519555" cy="0"/>
          </a:xfrm>
          <a:custGeom>
            <a:avLst/>
            <a:gdLst/>
            <a:ahLst/>
            <a:cxnLst/>
            <a:rect l="l" t="t" r="r" b="b"/>
            <a:pathLst>
              <a:path w="1519554">
                <a:moveTo>
                  <a:pt x="0" y="0"/>
                </a:moveTo>
                <a:lnTo>
                  <a:pt x="151919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28799" y="6485023"/>
            <a:ext cx="1519555" cy="0"/>
          </a:xfrm>
          <a:custGeom>
            <a:avLst/>
            <a:gdLst/>
            <a:ahLst/>
            <a:cxnLst/>
            <a:rect l="l" t="t" r="r" b="b"/>
            <a:pathLst>
              <a:path w="1519554">
                <a:moveTo>
                  <a:pt x="0" y="0"/>
                </a:moveTo>
                <a:lnTo>
                  <a:pt x="151919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28799" y="6645044"/>
            <a:ext cx="1519555" cy="0"/>
          </a:xfrm>
          <a:custGeom>
            <a:avLst/>
            <a:gdLst/>
            <a:ahLst/>
            <a:cxnLst/>
            <a:rect l="l" t="t" r="r" b="b"/>
            <a:pathLst>
              <a:path w="1519554">
                <a:moveTo>
                  <a:pt x="0" y="0"/>
                </a:moveTo>
                <a:lnTo>
                  <a:pt x="151919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28799" y="7045094"/>
            <a:ext cx="1519555" cy="0"/>
          </a:xfrm>
          <a:custGeom>
            <a:avLst/>
            <a:gdLst/>
            <a:ahLst/>
            <a:cxnLst/>
            <a:rect l="l" t="t" r="r" b="b"/>
            <a:pathLst>
              <a:path w="1519554">
                <a:moveTo>
                  <a:pt x="0" y="0"/>
                </a:moveTo>
                <a:lnTo>
                  <a:pt x="151919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716099" y="3759201"/>
            <a:ext cx="865505" cy="19240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630"/>
              </a:lnSpc>
              <a:spcBef>
                <a:spcPts val="165"/>
              </a:spcBef>
            </a:pP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[Texte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mise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scène]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Caroline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Guiela</a:t>
            </a:r>
            <a:r>
              <a:rPr sz="550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Nguyen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16099" y="3999231"/>
            <a:ext cx="1522730" cy="4324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645"/>
              </a:lnSpc>
              <a:spcBef>
                <a:spcPts val="120"/>
              </a:spcBef>
            </a:pP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[Avec]</a:t>
            </a:r>
            <a:endParaRPr sz="550">
              <a:latin typeface="Verdana"/>
              <a:cs typeface="Verdana"/>
            </a:endParaRPr>
          </a:p>
          <a:p>
            <a:pPr marL="12700" marR="5080">
              <a:lnSpc>
                <a:spcPts val="630"/>
              </a:lnSpc>
              <a:spcBef>
                <a:spcPts val="30"/>
              </a:spcBef>
            </a:pP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Chloé</a:t>
            </a:r>
            <a:r>
              <a:rPr sz="55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Catrin,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Angelina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Iancu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Cara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Parvu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(en</a:t>
            </a:r>
            <a:r>
              <a:rPr sz="55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alternance),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Loredana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Iancu,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Paul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Guta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Marius</a:t>
            </a:r>
            <a:r>
              <a:rPr sz="55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Stoian</a:t>
            </a:r>
            <a:r>
              <a:rPr sz="55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[et</a:t>
            </a:r>
            <a:r>
              <a:rPr sz="55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les</a:t>
            </a:r>
            <a:r>
              <a:rPr sz="55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voix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de]</a:t>
            </a:r>
            <a:r>
              <a:rPr sz="55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Iris</a:t>
            </a:r>
            <a:r>
              <a:rPr sz="55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Baldoureaux-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Fredon,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Adeline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Guillot</a:t>
            </a:r>
            <a:r>
              <a:rPr sz="550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Cristina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Hurler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16099" y="4479291"/>
            <a:ext cx="1527175" cy="107251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45085">
              <a:lnSpc>
                <a:spcPts val="630"/>
              </a:lnSpc>
              <a:spcBef>
                <a:spcPts val="165"/>
              </a:spcBef>
            </a:pP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[Dramaturgie]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Juliette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Alexandre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[Complicité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artistique]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Paola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Secret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[Scénographie]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Alice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Duchange</a:t>
            </a:r>
            <a:r>
              <a:rPr sz="55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[Consultation</a:t>
            </a:r>
            <a:r>
              <a:rPr sz="55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55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interprétariat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pour</a:t>
            </a:r>
            <a:r>
              <a:rPr sz="55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le</a:t>
            </a:r>
            <a:r>
              <a:rPr sz="55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roumain]</a:t>
            </a:r>
            <a:r>
              <a:rPr sz="55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Natalia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Zabrian</a:t>
            </a:r>
            <a:r>
              <a:rPr sz="55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[Assistanat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à</a:t>
            </a:r>
            <a:r>
              <a:rPr sz="550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550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mise</a:t>
            </a:r>
            <a:r>
              <a:rPr sz="550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sz="550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scène]</a:t>
            </a:r>
            <a:r>
              <a:rPr sz="55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Iris</a:t>
            </a:r>
            <a:r>
              <a:rPr sz="550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Baldoureaux-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Fredon,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Amélie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231F20"/>
                </a:solidFill>
                <a:latin typeface="Verdana"/>
                <a:cs typeface="Verdana"/>
              </a:rPr>
              <a:t>Énon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[Musique]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Teddy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Gauliat-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Pitois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[Son]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Quentin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Dumay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[Lumière]</a:t>
            </a:r>
            <a:r>
              <a:rPr sz="550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Mathilde</a:t>
            </a:r>
            <a:endParaRPr sz="550">
              <a:latin typeface="Verdana"/>
              <a:cs typeface="Verdana"/>
            </a:endParaRPr>
          </a:p>
          <a:p>
            <a:pPr marL="12700" marR="5080">
              <a:lnSpc>
                <a:spcPts val="630"/>
              </a:lnSpc>
            </a:pP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Chamoux</a:t>
            </a:r>
            <a:r>
              <a:rPr sz="55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[Vidéo]</a:t>
            </a:r>
            <a:r>
              <a:rPr sz="55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Jérémie</a:t>
            </a:r>
            <a:r>
              <a:rPr sz="55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Scheidler</a:t>
            </a:r>
            <a:r>
              <a:rPr sz="55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[Cadreur]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Aurélien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Losser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[Costumes]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Caroline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Guiela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Nguyen,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Claire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Schirck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[Maquillage]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Émilie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Vuez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[Stagiaire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à</a:t>
            </a:r>
            <a:r>
              <a:rPr sz="550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l'assistanat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à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550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mise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scène]</a:t>
            </a:r>
            <a:r>
              <a:rPr sz="55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Noé</a:t>
            </a:r>
            <a:r>
              <a:rPr sz="55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Canel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[Film</a:t>
            </a:r>
            <a:r>
              <a:rPr sz="55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d'animation]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Wanqi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Gan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[Casting]</a:t>
            </a:r>
            <a:r>
              <a:rPr sz="55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231F20"/>
                </a:solidFill>
                <a:latin typeface="Verdana"/>
                <a:cs typeface="Verdana"/>
              </a:rPr>
              <a:t>Lola</a:t>
            </a:r>
            <a:r>
              <a:rPr sz="55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Diane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16099" y="5599431"/>
            <a:ext cx="1542415" cy="1123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Avec</a:t>
            </a:r>
            <a:r>
              <a:rPr sz="55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l’accompagnement</a:t>
            </a:r>
            <a:r>
              <a:rPr sz="55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du</a:t>
            </a:r>
            <a:r>
              <a:rPr sz="55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Centre</a:t>
            </a:r>
            <a:r>
              <a:rPr sz="55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des</a:t>
            </a:r>
            <a:r>
              <a:rPr sz="55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Récits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729382" y="5708344"/>
            <a:ext cx="483234" cy="147320"/>
          </a:xfrm>
          <a:custGeom>
            <a:avLst/>
            <a:gdLst/>
            <a:ahLst/>
            <a:cxnLst/>
            <a:rect l="l" t="t" r="r" b="b"/>
            <a:pathLst>
              <a:path w="483235" h="147320">
                <a:moveTo>
                  <a:pt x="163423" y="64452"/>
                </a:moveTo>
                <a:lnTo>
                  <a:pt x="160667" y="62877"/>
                </a:lnTo>
                <a:lnTo>
                  <a:pt x="136182" y="57848"/>
                </a:lnTo>
                <a:lnTo>
                  <a:pt x="129413" y="54368"/>
                </a:lnTo>
                <a:lnTo>
                  <a:pt x="126111" y="49276"/>
                </a:lnTo>
                <a:lnTo>
                  <a:pt x="126187" y="51638"/>
                </a:lnTo>
                <a:lnTo>
                  <a:pt x="126187" y="65278"/>
                </a:lnTo>
                <a:lnTo>
                  <a:pt x="143611" y="65278"/>
                </a:lnTo>
                <a:lnTo>
                  <a:pt x="144170" y="71450"/>
                </a:lnTo>
                <a:lnTo>
                  <a:pt x="147116" y="75323"/>
                </a:lnTo>
                <a:lnTo>
                  <a:pt x="159829" y="75323"/>
                </a:lnTo>
                <a:lnTo>
                  <a:pt x="163423" y="72656"/>
                </a:lnTo>
                <a:lnTo>
                  <a:pt x="163423" y="64452"/>
                </a:lnTo>
                <a:close/>
              </a:path>
              <a:path w="483235" h="147320">
                <a:moveTo>
                  <a:pt x="312102" y="11315"/>
                </a:moveTo>
                <a:lnTo>
                  <a:pt x="288404" y="11315"/>
                </a:lnTo>
                <a:lnTo>
                  <a:pt x="276948" y="27482"/>
                </a:lnTo>
                <a:lnTo>
                  <a:pt x="294220" y="27482"/>
                </a:lnTo>
                <a:lnTo>
                  <a:pt x="312102" y="11315"/>
                </a:lnTo>
                <a:close/>
              </a:path>
              <a:path w="483235" h="147320">
                <a:moveTo>
                  <a:pt x="393446" y="13919"/>
                </a:moveTo>
                <a:lnTo>
                  <a:pt x="372351" y="13919"/>
                </a:lnTo>
                <a:lnTo>
                  <a:pt x="372351" y="27482"/>
                </a:lnTo>
                <a:lnTo>
                  <a:pt x="393446" y="27482"/>
                </a:lnTo>
                <a:lnTo>
                  <a:pt x="393446" y="13919"/>
                </a:lnTo>
                <a:close/>
              </a:path>
              <a:path w="483235" h="147320">
                <a:moveTo>
                  <a:pt x="482803" y="68580"/>
                </a:moveTo>
                <a:lnTo>
                  <a:pt x="481393" y="62230"/>
                </a:lnTo>
                <a:lnTo>
                  <a:pt x="477075" y="57150"/>
                </a:lnTo>
                <a:lnTo>
                  <a:pt x="469722" y="54610"/>
                </a:lnTo>
                <a:lnTo>
                  <a:pt x="462013" y="51828"/>
                </a:lnTo>
                <a:lnTo>
                  <a:pt x="462013" y="69850"/>
                </a:lnTo>
                <a:lnTo>
                  <a:pt x="462013" y="74930"/>
                </a:lnTo>
                <a:lnTo>
                  <a:pt x="459308" y="76200"/>
                </a:lnTo>
                <a:lnTo>
                  <a:pt x="450977" y="76200"/>
                </a:lnTo>
                <a:lnTo>
                  <a:pt x="448360" y="73660"/>
                </a:lnTo>
                <a:lnTo>
                  <a:pt x="448259" y="72390"/>
                </a:lnTo>
                <a:lnTo>
                  <a:pt x="448157" y="71120"/>
                </a:lnTo>
                <a:lnTo>
                  <a:pt x="448056" y="69850"/>
                </a:lnTo>
                <a:lnTo>
                  <a:pt x="426974" y="69850"/>
                </a:lnTo>
                <a:lnTo>
                  <a:pt x="427075" y="71120"/>
                </a:lnTo>
                <a:lnTo>
                  <a:pt x="427304" y="72390"/>
                </a:lnTo>
                <a:lnTo>
                  <a:pt x="427634" y="73660"/>
                </a:lnTo>
                <a:lnTo>
                  <a:pt x="422148" y="73660"/>
                </a:lnTo>
                <a:lnTo>
                  <a:pt x="420547" y="72390"/>
                </a:lnTo>
                <a:lnTo>
                  <a:pt x="420547" y="45720"/>
                </a:lnTo>
                <a:lnTo>
                  <a:pt x="428409" y="45720"/>
                </a:lnTo>
                <a:lnTo>
                  <a:pt x="428129" y="46990"/>
                </a:lnTo>
                <a:lnTo>
                  <a:pt x="427977" y="48260"/>
                </a:lnTo>
                <a:lnTo>
                  <a:pt x="427977" y="49530"/>
                </a:lnTo>
                <a:lnTo>
                  <a:pt x="429323" y="55880"/>
                </a:lnTo>
                <a:lnTo>
                  <a:pt x="433489" y="60960"/>
                </a:lnTo>
                <a:lnTo>
                  <a:pt x="440651" y="63500"/>
                </a:lnTo>
                <a:lnTo>
                  <a:pt x="450977" y="66040"/>
                </a:lnTo>
                <a:lnTo>
                  <a:pt x="455891" y="67310"/>
                </a:lnTo>
                <a:lnTo>
                  <a:pt x="460108" y="68580"/>
                </a:lnTo>
                <a:lnTo>
                  <a:pt x="462013" y="69850"/>
                </a:lnTo>
                <a:lnTo>
                  <a:pt x="462013" y="51828"/>
                </a:lnTo>
                <a:lnTo>
                  <a:pt x="459206" y="50800"/>
                </a:lnTo>
                <a:lnTo>
                  <a:pt x="450265" y="49530"/>
                </a:lnTo>
                <a:lnTo>
                  <a:pt x="448767" y="48260"/>
                </a:lnTo>
                <a:lnTo>
                  <a:pt x="448767" y="45720"/>
                </a:lnTo>
                <a:lnTo>
                  <a:pt x="448767" y="44450"/>
                </a:lnTo>
                <a:lnTo>
                  <a:pt x="451573" y="43180"/>
                </a:lnTo>
                <a:lnTo>
                  <a:pt x="457593" y="43180"/>
                </a:lnTo>
                <a:lnTo>
                  <a:pt x="460413" y="44450"/>
                </a:lnTo>
                <a:lnTo>
                  <a:pt x="460514" y="45720"/>
                </a:lnTo>
                <a:lnTo>
                  <a:pt x="460616" y="46990"/>
                </a:lnTo>
                <a:lnTo>
                  <a:pt x="460717" y="48260"/>
                </a:lnTo>
                <a:lnTo>
                  <a:pt x="481799" y="48260"/>
                </a:lnTo>
                <a:lnTo>
                  <a:pt x="479425" y="40640"/>
                </a:lnTo>
                <a:lnTo>
                  <a:pt x="478015" y="39370"/>
                </a:lnTo>
                <a:lnTo>
                  <a:pt x="473798" y="35560"/>
                </a:lnTo>
                <a:lnTo>
                  <a:pt x="465429" y="31750"/>
                </a:lnTo>
                <a:lnTo>
                  <a:pt x="444411" y="31750"/>
                </a:lnTo>
                <a:lnTo>
                  <a:pt x="435978" y="34290"/>
                </a:lnTo>
                <a:lnTo>
                  <a:pt x="431495" y="39370"/>
                </a:lnTo>
                <a:lnTo>
                  <a:pt x="431495" y="33020"/>
                </a:lnTo>
                <a:lnTo>
                  <a:pt x="420547" y="33020"/>
                </a:lnTo>
                <a:lnTo>
                  <a:pt x="420547" y="21590"/>
                </a:lnTo>
                <a:lnTo>
                  <a:pt x="399453" y="21590"/>
                </a:lnTo>
                <a:lnTo>
                  <a:pt x="399453" y="33020"/>
                </a:lnTo>
                <a:lnTo>
                  <a:pt x="372338" y="33020"/>
                </a:lnTo>
                <a:lnTo>
                  <a:pt x="372338" y="43180"/>
                </a:lnTo>
                <a:lnTo>
                  <a:pt x="372338" y="50800"/>
                </a:lnTo>
                <a:lnTo>
                  <a:pt x="372338" y="67310"/>
                </a:lnTo>
                <a:lnTo>
                  <a:pt x="353771" y="67310"/>
                </a:lnTo>
                <a:lnTo>
                  <a:pt x="353161" y="71120"/>
                </a:lnTo>
                <a:lnTo>
                  <a:pt x="350647" y="74930"/>
                </a:lnTo>
                <a:lnTo>
                  <a:pt x="341109" y="74930"/>
                </a:lnTo>
                <a:lnTo>
                  <a:pt x="339039" y="72390"/>
                </a:lnTo>
                <a:lnTo>
                  <a:pt x="337997" y="71120"/>
                </a:lnTo>
                <a:lnTo>
                  <a:pt x="337997" y="46990"/>
                </a:lnTo>
                <a:lnTo>
                  <a:pt x="341617" y="44450"/>
                </a:lnTo>
                <a:lnTo>
                  <a:pt x="350151" y="44450"/>
                </a:lnTo>
                <a:lnTo>
                  <a:pt x="352755" y="46990"/>
                </a:lnTo>
                <a:lnTo>
                  <a:pt x="353364" y="50800"/>
                </a:lnTo>
                <a:lnTo>
                  <a:pt x="372338" y="50800"/>
                </a:lnTo>
                <a:lnTo>
                  <a:pt x="372338" y="43180"/>
                </a:lnTo>
                <a:lnTo>
                  <a:pt x="368490" y="38100"/>
                </a:lnTo>
                <a:lnTo>
                  <a:pt x="362902" y="34290"/>
                </a:lnTo>
                <a:lnTo>
                  <a:pt x="355612" y="31750"/>
                </a:lnTo>
                <a:lnTo>
                  <a:pt x="346633" y="31750"/>
                </a:lnTo>
                <a:lnTo>
                  <a:pt x="337019" y="33020"/>
                </a:lnTo>
                <a:lnTo>
                  <a:pt x="328942" y="35560"/>
                </a:lnTo>
                <a:lnTo>
                  <a:pt x="322707" y="40640"/>
                </a:lnTo>
                <a:lnTo>
                  <a:pt x="318604" y="48260"/>
                </a:lnTo>
                <a:lnTo>
                  <a:pt x="318109" y="47294"/>
                </a:lnTo>
                <a:lnTo>
                  <a:pt x="318109" y="68580"/>
                </a:lnTo>
                <a:lnTo>
                  <a:pt x="298437" y="68580"/>
                </a:lnTo>
                <a:lnTo>
                  <a:pt x="298030" y="72390"/>
                </a:lnTo>
                <a:lnTo>
                  <a:pt x="295516" y="74930"/>
                </a:lnTo>
                <a:lnTo>
                  <a:pt x="286181" y="74930"/>
                </a:lnTo>
                <a:lnTo>
                  <a:pt x="284924" y="73660"/>
                </a:lnTo>
                <a:lnTo>
                  <a:pt x="283667" y="72390"/>
                </a:lnTo>
                <a:lnTo>
                  <a:pt x="283095" y="66040"/>
                </a:lnTo>
                <a:lnTo>
                  <a:pt x="282968" y="64770"/>
                </a:lnTo>
                <a:lnTo>
                  <a:pt x="317296" y="64770"/>
                </a:lnTo>
                <a:lnTo>
                  <a:pt x="317487" y="66040"/>
                </a:lnTo>
                <a:lnTo>
                  <a:pt x="317741" y="67310"/>
                </a:lnTo>
                <a:lnTo>
                  <a:pt x="318109" y="68580"/>
                </a:lnTo>
                <a:lnTo>
                  <a:pt x="318109" y="47294"/>
                </a:lnTo>
                <a:lnTo>
                  <a:pt x="316026" y="43180"/>
                </a:lnTo>
                <a:lnTo>
                  <a:pt x="314731" y="40640"/>
                </a:lnTo>
                <a:lnTo>
                  <a:pt x="308787" y="35560"/>
                </a:lnTo>
                <a:lnTo>
                  <a:pt x="300926" y="31750"/>
                </a:lnTo>
                <a:lnTo>
                  <a:pt x="299440" y="31750"/>
                </a:lnTo>
                <a:lnTo>
                  <a:pt x="299440" y="53340"/>
                </a:lnTo>
                <a:lnTo>
                  <a:pt x="283070" y="53340"/>
                </a:lnTo>
                <a:lnTo>
                  <a:pt x="283972" y="45720"/>
                </a:lnTo>
                <a:lnTo>
                  <a:pt x="286981" y="43180"/>
                </a:lnTo>
                <a:lnTo>
                  <a:pt x="295617" y="43180"/>
                </a:lnTo>
                <a:lnTo>
                  <a:pt x="298538" y="45720"/>
                </a:lnTo>
                <a:lnTo>
                  <a:pt x="299440" y="53340"/>
                </a:lnTo>
                <a:lnTo>
                  <a:pt x="299440" y="31750"/>
                </a:lnTo>
                <a:lnTo>
                  <a:pt x="291299" y="31750"/>
                </a:lnTo>
                <a:lnTo>
                  <a:pt x="279311" y="33020"/>
                </a:lnTo>
                <a:lnTo>
                  <a:pt x="270052" y="38100"/>
                </a:lnTo>
                <a:lnTo>
                  <a:pt x="264096" y="46990"/>
                </a:lnTo>
                <a:lnTo>
                  <a:pt x="261988" y="59690"/>
                </a:lnTo>
                <a:lnTo>
                  <a:pt x="259994" y="55880"/>
                </a:lnTo>
                <a:lnTo>
                  <a:pt x="257009" y="54610"/>
                </a:lnTo>
                <a:lnTo>
                  <a:pt x="252945" y="53340"/>
                </a:lnTo>
                <a:lnTo>
                  <a:pt x="257962" y="50800"/>
                </a:lnTo>
                <a:lnTo>
                  <a:pt x="264299" y="45720"/>
                </a:lnTo>
                <a:lnTo>
                  <a:pt x="264299" y="36830"/>
                </a:lnTo>
                <a:lnTo>
                  <a:pt x="242201" y="14757"/>
                </a:lnTo>
                <a:lnTo>
                  <a:pt x="242201" y="33020"/>
                </a:lnTo>
                <a:lnTo>
                  <a:pt x="242201" y="43180"/>
                </a:lnTo>
                <a:lnTo>
                  <a:pt x="239090" y="45720"/>
                </a:lnTo>
                <a:lnTo>
                  <a:pt x="222923" y="45720"/>
                </a:lnTo>
                <a:lnTo>
                  <a:pt x="222923" y="39370"/>
                </a:lnTo>
                <a:lnTo>
                  <a:pt x="222923" y="38100"/>
                </a:lnTo>
                <a:lnTo>
                  <a:pt x="222923" y="30480"/>
                </a:lnTo>
                <a:lnTo>
                  <a:pt x="239090" y="30480"/>
                </a:lnTo>
                <a:lnTo>
                  <a:pt x="242201" y="33020"/>
                </a:lnTo>
                <a:lnTo>
                  <a:pt x="242201" y="14757"/>
                </a:lnTo>
                <a:lnTo>
                  <a:pt x="238988" y="13970"/>
                </a:lnTo>
                <a:lnTo>
                  <a:pt x="201803" y="13970"/>
                </a:lnTo>
                <a:lnTo>
                  <a:pt x="201803" y="38100"/>
                </a:lnTo>
                <a:lnTo>
                  <a:pt x="199961" y="30480"/>
                </a:lnTo>
                <a:lnTo>
                  <a:pt x="163982" y="1270"/>
                </a:lnTo>
                <a:lnTo>
                  <a:pt x="153301" y="0"/>
                </a:lnTo>
                <a:lnTo>
                  <a:pt x="144183" y="1270"/>
                </a:lnTo>
                <a:lnTo>
                  <a:pt x="108496" y="25400"/>
                </a:lnTo>
                <a:lnTo>
                  <a:pt x="105219" y="31750"/>
                </a:lnTo>
                <a:lnTo>
                  <a:pt x="114630" y="31750"/>
                </a:lnTo>
                <a:lnTo>
                  <a:pt x="120459" y="34290"/>
                </a:lnTo>
                <a:lnTo>
                  <a:pt x="123609" y="40640"/>
                </a:lnTo>
                <a:lnTo>
                  <a:pt x="125869" y="31750"/>
                </a:lnTo>
                <a:lnTo>
                  <a:pt x="132041" y="24130"/>
                </a:lnTo>
                <a:lnTo>
                  <a:pt x="141414" y="20320"/>
                </a:lnTo>
                <a:lnTo>
                  <a:pt x="153200" y="19050"/>
                </a:lnTo>
                <a:lnTo>
                  <a:pt x="165366" y="20320"/>
                </a:lnTo>
                <a:lnTo>
                  <a:pt x="174307" y="24130"/>
                </a:lnTo>
                <a:lnTo>
                  <a:pt x="179997" y="30480"/>
                </a:lnTo>
                <a:lnTo>
                  <a:pt x="182410" y="39370"/>
                </a:lnTo>
                <a:lnTo>
                  <a:pt x="162687" y="39370"/>
                </a:lnTo>
                <a:lnTo>
                  <a:pt x="162598" y="38100"/>
                </a:lnTo>
                <a:lnTo>
                  <a:pt x="162509" y="36830"/>
                </a:lnTo>
                <a:lnTo>
                  <a:pt x="162420" y="35560"/>
                </a:lnTo>
                <a:lnTo>
                  <a:pt x="162331" y="34290"/>
                </a:lnTo>
                <a:lnTo>
                  <a:pt x="162229" y="33020"/>
                </a:lnTo>
                <a:lnTo>
                  <a:pt x="158356" y="30480"/>
                </a:lnTo>
                <a:lnTo>
                  <a:pt x="147485" y="30480"/>
                </a:lnTo>
                <a:lnTo>
                  <a:pt x="143611" y="33020"/>
                </a:lnTo>
                <a:lnTo>
                  <a:pt x="143611" y="40640"/>
                </a:lnTo>
                <a:lnTo>
                  <a:pt x="145732" y="41910"/>
                </a:lnTo>
                <a:lnTo>
                  <a:pt x="159283" y="44450"/>
                </a:lnTo>
                <a:lnTo>
                  <a:pt x="170624" y="48260"/>
                </a:lnTo>
                <a:lnTo>
                  <a:pt x="178206" y="52070"/>
                </a:lnTo>
                <a:lnTo>
                  <a:pt x="182473" y="58420"/>
                </a:lnTo>
                <a:lnTo>
                  <a:pt x="183794" y="64770"/>
                </a:lnTo>
                <a:lnTo>
                  <a:pt x="181610" y="74930"/>
                </a:lnTo>
                <a:lnTo>
                  <a:pt x="175425" y="81280"/>
                </a:lnTo>
                <a:lnTo>
                  <a:pt x="165798" y="86360"/>
                </a:lnTo>
                <a:lnTo>
                  <a:pt x="153289" y="87630"/>
                </a:lnTo>
                <a:lnTo>
                  <a:pt x="144106" y="86360"/>
                </a:lnTo>
                <a:lnTo>
                  <a:pt x="136398" y="83820"/>
                </a:lnTo>
                <a:lnTo>
                  <a:pt x="130365" y="80010"/>
                </a:lnTo>
                <a:lnTo>
                  <a:pt x="126187" y="74930"/>
                </a:lnTo>
                <a:lnTo>
                  <a:pt x="126187" y="86360"/>
                </a:lnTo>
                <a:lnTo>
                  <a:pt x="106934" y="86360"/>
                </a:lnTo>
                <a:lnTo>
                  <a:pt x="106934" y="48260"/>
                </a:lnTo>
                <a:lnTo>
                  <a:pt x="104902" y="44450"/>
                </a:lnTo>
                <a:lnTo>
                  <a:pt x="93560" y="44450"/>
                </a:lnTo>
                <a:lnTo>
                  <a:pt x="89789" y="48260"/>
                </a:lnTo>
                <a:lnTo>
                  <a:pt x="89789" y="86360"/>
                </a:lnTo>
                <a:lnTo>
                  <a:pt x="70523" y="86360"/>
                </a:lnTo>
                <a:lnTo>
                  <a:pt x="70408" y="35560"/>
                </a:lnTo>
                <a:lnTo>
                  <a:pt x="57988" y="35560"/>
                </a:lnTo>
                <a:lnTo>
                  <a:pt x="57988" y="86360"/>
                </a:lnTo>
                <a:lnTo>
                  <a:pt x="38265" y="86360"/>
                </a:lnTo>
                <a:lnTo>
                  <a:pt x="38265" y="35560"/>
                </a:lnTo>
                <a:lnTo>
                  <a:pt x="18630" y="35560"/>
                </a:lnTo>
                <a:lnTo>
                  <a:pt x="18630" y="20320"/>
                </a:lnTo>
                <a:lnTo>
                  <a:pt x="77622" y="20320"/>
                </a:lnTo>
                <a:lnTo>
                  <a:pt x="77622" y="33020"/>
                </a:lnTo>
                <a:lnTo>
                  <a:pt x="89331" y="33020"/>
                </a:lnTo>
                <a:lnTo>
                  <a:pt x="89433" y="34290"/>
                </a:lnTo>
                <a:lnTo>
                  <a:pt x="89522" y="35560"/>
                </a:lnTo>
                <a:lnTo>
                  <a:pt x="89611" y="36830"/>
                </a:lnTo>
                <a:lnTo>
                  <a:pt x="89700" y="38100"/>
                </a:lnTo>
                <a:lnTo>
                  <a:pt x="89789" y="39370"/>
                </a:lnTo>
                <a:lnTo>
                  <a:pt x="90436" y="39370"/>
                </a:lnTo>
                <a:lnTo>
                  <a:pt x="92354" y="36830"/>
                </a:lnTo>
                <a:lnTo>
                  <a:pt x="95034" y="34290"/>
                </a:lnTo>
                <a:lnTo>
                  <a:pt x="98082" y="33020"/>
                </a:lnTo>
                <a:lnTo>
                  <a:pt x="94691" y="26670"/>
                </a:lnTo>
                <a:lnTo>
                  <a:pt x="58305" y="1270"/>
                </a:lnTo>
                <a:lnTo>
                  <a:pt x="49123" y="0"/>
                </a:lnTo>
                <a:lnTo>
                  <a:pt x="38506" y="1270"/>
                </a:lnTo>
                <a:lnTo>
                  <a:pt x="2832" y="29210"/>
                </a:lnTo>
                <a:lnTo>
                  <a:pt x="0" y="59690"/>
                </a:lnTo>
                <a:lnTo>
                  <a:pt x="1765" y="68580"/>
                </a:lnTo>
                <a:lnTo>
                  <a:pt x="32893" y="99060"/>
                </a:lnTo>
                <a:lnTo>
                  <a:pt x="45313" y="105410"/>
                </a:lnTo>
                <a:lnTo>
                  <a:pt x="46774" y="105410"/>
                </a:lnTo>
                <a:lnTo>
                  <a:pt x="47853" y="106680"/>
                </a:lnTo>
                <a:lnTo>
                  <a:pt x="67627" y="115570"/>
                </a:lnTo>
                <a:lnTo>
                  <a:pt x="83121" y="125730"/>
                </a:lnTo>
                <a:lnTo>
                  <a:pt x="94335" y="137160"/>
                </a:lnTo>
                <a:lnTo>
                  <a:pt x="101269" y="147320"/>
                </a:lnTo>
                <a:lnTo>
                  <a:pt x="108140" y="137160"/>
                </a:lnTo>
                <a:lnTo>
                  <a:pt x="119341" y="125730"/>
                </a:lnTo>
                <a:lnTo>
                  <a:pt x="134912" y="115570"/>
                </a:lnTo>
                <a:lnTo>
                  <a:pt x="154813" y="106680"/>
                </a:lnTo>
                <a:lnTo>
                  <a:pt x="157124" y="105410"/>
                </a:lnTo>
                <a:lnTo>
                  <a:pt x="169506" y="99060"/>
                </a:lnTo>
                <a:lnTo>
                  <a:pt x="179705" y="93980"/>
                </a:lnTo>
                <a:lnTo>
                  <a:pt x="187718" y="87630"/>
                </a:lnTo>
                <a:lnTo>
                  <a:pt x="193548" y="82550"/>
                </a:lnTo>
                <a:lnTo>
                  <a:pt x="197612" y="76200"/>
                </a:lnTo>
                <a:lnTo>
                  <a:pt x="200355" y="71120"/>
                </a:lnTo>
                <a:lnTo>
                  <a:pt x="201803" y="63500"/>
                </a:lnTo>
                <a:lnTo>
                  <a:pt x="201803" y="86360"/>
                </a:lnTo>
                <a:lnTo>
                  <a:pt x="222923" y="86360"/>
                </a:lnTo>
                <a:lnTo>
                  <a:pt x="222923" y="63500"/>
                </a:lnTo>
                <a:lnTo>
                  <a:pt x="222923" y="62230"/>
                </a:lnTo>
                <a:lnTo>
                  <a:pt x="237578" y="62230"/>
                </a:lnTo>
                <a:lnTo>
                  <a:pt x="241592" y="63500"/>
                </a:lnTo>
                <a:lnTo>
                  <a:pt x="242201" y="68580"/>
                </a:lnTo>
                <a:lnTo>
                  <a:pt x="242328" y="69850"/>
                </a:lnTo>
                <a:lnTo>
                  <a:pt x="242455" y="71120"/>
                </a:lnTo>
                <a:lnTo>
                  <a:pt x="242570" y="72390"/>
                </a:lnTo>
                <a:lnTo>
                  <a:pt x="242697" y="73660"/>
                </a:lnTo>
                <a:lnTo>
                  <a:pt x="242811" y="74930"/>
                </a:lnTo>
                <a:lnTo>
                  <a:pt x="242938" y="76200"/>
                </a:lnTo>
                <a:lnTo>
                  <a:pt x="243052" y="77470"/>
                </a:lnTo>
                <a:lnTo>
                  <a:pt x="243179" y="78740"/>
                </a:lnTo>
                <a:lnTo>
                  <a:pt x="243306" y="80010"/>
                </a:lnTo>
                <a:lnTo>
                  <a:pt x="243420" y="81280"/>
                </a:lnTo>
                <a:lnTo>
                  <a:pt x="243547" y="82550"/>
                </a:lnTo>
                <a:lnTo>
                  <a:pt x="243662" y="83820"/>
                </a:lnTo>
                <a:lnTo>
                  <a:pt x="243789" y="85090"/>
                </a:lnTo>
                <a:lnTo>
                  <a:pt x="243903" y="86360"/>
                </a:lnTo>
                <a:lnTo>
                  <a:pt x="266509" y="86360"/>
                </a:lnTo>
                <a:lnTo>
                  <a:pt x="265201" y="73660"/>
                </a:lnTo>
                <a:lnTo>
                  <a:pt x="269595" y="80010"/>
                </a:lnTo>
                <a:lnTo>
                  <a:pt x="275678" y="83820"/>
                </a:lnTo>
                <a:lnTo>
                  <a:pt x="283298" y="86360"/>
                </a:lnTo>
                <a:lnTo>
                  <a:pt x="292303" y="87630"/>
                </a:lnTo>
                <a:lnTo>
                  <a:pt x="301498" y="86360"/>
                </a:lnTo>
                <a:lnTo>
                  <a:pt x="309524" y="83820"/>
                </a:lnTo>
                <a:lnTo>
                  <a:pt x="315671" y="78740"/>
                </a:lnTo>
                <a:lnTo>
                  <a:pt x="317817" y="74930"/>
                </a:lnTo>
                <a:lnTo>
                  <a:pt x="319239" y="72390"/>
                </a:lnTo>
                <a:lnTo>
                  <a:pt x="323519" y="78740"/>
                </a:lnTo>
                <a:lnTo>
                  <a:pt x="329679" y="83820"/>
                </a:lnTo>
                <a:lnTo>
                  <a:pt x="337464" y="86360"/>
                </a:lnTo>
                <a:lnTo>
                  <a:pt x="346633" y="87630"/>
                </a:lnTo>
                <a:lnTo>
                  <a:pt x="355320" y="86360"/>
                </a:lnTo>
                <a:lnTo>
                  <a:pt x="362572" y="83820"/>
                </a:lnTo>
                <a:lnTo>
                  <a:pt x="368274" y="81280"/>
                </a:lnTo>
                <a:lnTo>
                  <a:pt x="372338" y="76200"/>
                </a:lnTo>
                <a:lnTo>
                  <a:pt x="372338" y="86360"/>
                </a:lnTo>
                <a:lnTo>
                  <a:pt x="393433" y="86360"/>
                </a:lnTo>
                <a:lnTo>
                  <a:pt x="393433" y="76200"/>
                </a:lnTo>
                <a:lnTo>
                  <a:pt x="393433" y="74930"/>
                </a:lnTo>
                <a:lnTo>
                  <a:pt x="393433" y="45720"/>
                </a:lnTo>
                <a:lnTo>
                  <a:pt x="399453" y="45720"/>
                </a:lnTo>
                <a:lnTo>
                  <a:pt x="399453" y="68580"/>
                </a:lnTo>
                <a:lnTo>
                  <a:pt x="400405" y="76200"/>
                </a:lnTo>
                <a:lnTo>
                  <a:pt x="403542" y="81280"/>
                </a:lnTo>
                <a:lnTo>
                  <a:pt x="409333" y="85090"/>
                </a:lnTo>
                <a:lnTo>
                  <a:pt x="418236" y="86360"/>
                </a:lnTo>
                <a:lnTo>
                  <a:pt x="430987" y="86360"/>
                </a:lnTo>
                <a:lnTo>
                  <a:pt x="430987" y="80010"/>
                </a:lnTo>
                <a:lnTo>
                  <a:pt x="435406" y="85090"/>
                </a:lnTo>
                <a:lnTo>
                  <a:pt x="443407" y="87630"/>
                </a:lnTo>
                <a:lnTo>
                  <a:pt x="455193" y="87630"/>
                </a:lnTo>
                <a:lnTo>
                  <a:pt x="481177" y="76200"/>
                </a:lnTo>
                <a:lnTo>
                  <a:pt x="482803" y="685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716099" y="5842441"/>
            <a:ext cx="1538605" cy="19240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630"/>
              </a:lnSpc>
              <a:spcBef>
                <a:spcPts val="165"/>
              </a:spcBef>
            </a:pP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Accompagnement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des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habitant·es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acteur·rices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par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le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service</a:t>
            </a:r>
            <a:r>
              <a:rPr sz="550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des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relations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avec</a:t>
            </a:r>
            <a:r>
              <a:rPr sz="550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les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publics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16099" y="6082472"/>
            <a:ext cx="1501140" cy="1123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Le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décor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est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réalisé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par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les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ateliers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du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TnS.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16099" y="6242491"/>
            <a:ext cx="1434465" cy="19240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630"/>
              </a:lnSpc>
              <a:spcBef>
                <a:spcPts val="165"/>
              </a:spcBef>
            </a:pP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Le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conte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i="1" spc="-10" dirty="0">
                <a:solidFill>
                  <a:srgbClr val="231F20"/>
                </a:solidFill>
                <a:latin typeface="Verdana"/>
                <a:cs typeface="Verdana"/>
              </a:rPr>
              <a:t>Valentina</a:t>
            </a:r>
            <a:r>
              <a:rPr sz="550" i="1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i="1" dirty="0">
                <a:solidFill>
                  <a:srgbClr val="231F20"/>
                </a:solidFill>
                <a:latin typeface="Verdana"/>
                <a:cs typeface="Verdana"/>
              </a:rPr>
              <a:t>ou</a:t>
            </a:r>
            <a:r>
              <a:rPr sz="550" i="1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i="1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550" i="1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i="1" spc="-10" dirty="0">
                <a:solidFill>
                  <a:srgbClr val="231F20"/>
                </a:solidFill>
                <a:latin typeface="Verdana"/>
                <a:cs typeface="Verdana"/>
              </a:rPr>
              <a:t>Vérité</a:t>
            </a:r>
            <a:r>
              <a:rPr sz="550" i="1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est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publié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chez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Actes</a:t>
            </a:r>
            <a:r>
              <a:rPr sz="550" spc="-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Sud.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16099" y="6482522"/>
            <a:ext cx="1232535" cy="1123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sz="5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partenariat</a:t>
            </a:r>
            <a:r>
              <a:rPr sz="5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avec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France</a:t>
            </a:r>
            <a:r>
              <a:rPr sz="5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Culture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16099" y="6642541"/>
            <a:ext cx="1541780" cy="3524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645"/>
              </a:lnSpc>
              <a:spcBef>
                <a:spcPts val="120"/>
              </a:spcBef>
            </a:pP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Durée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20" dirty="0">
                <a:solidFill>
                  <a:srgbClr val="231F20"/>
                </a:solidFill>
                <a:latin typeface="Verdana"/>
                <a:cs typeface="Verdana"/>
              </a:rPr>
              <a:t>1</a:t>
            </a:r>
            <a:r>
              <a:rPr sz="5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h</a:t>
            </a:r>
            <a:r>
              <a:rPr sz="5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20</a:t>
            </a:r>
            <a:endParaRPr sz="550">
              <a:latin typeface="Verdana"/>
              <a:cs typeface="Verdana"/>
            </a:endParaRPr>
          </a:p>
          <a:p>
            <a:pPr marL="12700" marR="5080">
              <a:lnSpc>
                <a:spcPts val="630"/>
              </a:lnSpc>
              <a:spcBef>
                <a:spcPts val="30"/>
              </a:spcBef>
            </a:pP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Tous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les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jours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à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20</a:t>
            </a:r>
            <a:r>
              <a:rPr sz="5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h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sauf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sam.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20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sam.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27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à</a:t>
            </a:r>
            <a:r>
              <a:rPr sz="55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60" dirty="0">
                <a:solidFill>
                  <a:srgbClr val="231F20"/>
                </a:solidFill>
                <a:latin typeface="Verdana"/>
                <a:cs typeface="Verdana"/>
              </a:rPr>
              <a:t>18</a:t>
            </a:r>
            <a:r>
              <a:rPr sz="5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h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55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ven.</a:t>
            </a:r>
            <a:r>
              <a:rPr sz="55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3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à</a:t>
            </a:r>
            <a:r>
              <a:rPr sz="55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60" dirty="0">
                <a:solidFill>
                  <a:srgbClr val="231F20"/>
                </a:solidFill>
                <a:latin typeface="Verdana"/>
                <a:cs typeface="Verdana"/>
              </a:rPr>
              <a:t>19</a:t>
            </a:r>
            <a:r>
              <a:rPr sz="5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h</a:t>
            </a:r>
            <a:endParaRPr sz="550">
              <a:latin typeface="Verdana"/>
              <a:cs typeface="Verdana"/>
            </a:endParaRPr>
          </a:p>
          <a:p>
            <a:pPr marL="12700">
              <a:lnSpc>
                <a:spcPts val="615"/>
              </a:lnSpc>
            </a:pP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Relâche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dim.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70" dirty="0">
                <a:solidFill>
                  <a:srgbClr val="231F20"/>
                </a:solidFill>
                <a:latin typeface="Verdana"/>
                <a:cs typeface="Verdana"/>
              </a:rPr>
              <a:t>21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dim.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28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16099" y="7042591"/>
            <a:ext cx="1224280" cy="1924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645"/>
              </a:lnSpc>
              <a:spcBef>
                <a:spcPts val="120"/>
              </a:spcBef>
            </a:pP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«</a:t>
            </a:r>
            <a:r>
              <a:rPr sz="5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À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taaaable</a:t>
            </a:r>
            <a:r>
              <a:rPr sz="5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55" dirty="0">
                <a:solidFill>
                  <a:srgbClr val="231F20"/>
                </a:solidFill>
                <a:latin typeface="Verdana"/>
                <a:cs typeface="Verdana"/>
              </a:rPr>
              <a:t>!</a:t>
            </a:r>
            <a:r>
              <a:rPr sz="5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»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jeu.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60" dirty="0">
                <a:solidFill>
                  <a:srgbClr val="231F20"/>
                </a:solidFill>
                <a:latin typeface="Verdana"/>
                <a:cs typeface="Verdana"/>
              </a:rPr>
              <a:t>18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à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60" dirty="0">
                <a:solidFill>
                  <a:srgbClr val="231F20"/>
                </a:solidFill>
                <a:latin typeface="Verdana"/>
                <a:cs typeface="Verdana"/>
              </a:rPr>
              <a:t>19</a:t>
            </a:r>
            <a:r>
              <a:rPr sz="5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h</a:t>
            </a:r>
            <a:endParaRPr sz="550">
              <a:latin typeface="Verdana"/>
              <a:cs typeface="Verdana"/>
            </a:endParaRPr>
          </a:p>
          <a:p>
            <a:pPr marL="12700">
              <a:lnSpc>
                <a:spcPts val="645"/>
              </a:lnSpc>
            </a:pP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«</a:t>
            </a:r>
            <a:r>
              <a:rPr sz="550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On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se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dit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tout</a:t>
            </a:r>
            <a:r>
              <a:rPr sz="5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55" dirty="0">
                <a:solidFill>
                  <a:srgbClr val="231F20"/>
                </a:solidFill>
                <a:latin typeface="Verdana"/>
                <a:cs typeface="Verdana"/>
              </a:rPr>
              <a:t>!</a:t>
            </a:r>
            <a:r>
              <a:rPr sz="5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»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sam.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27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à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14</a:t>
            </a:r>
            <a:r>
              <a:rPr sz="5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h</a:t>
            </a:r>
            <a:r>
              <a:rPr sz="5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30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80004" y="6564683"/>
            <a:ext cx="81915" cy="57150"/>
          </a:xfrm>
          <a:custGeom>
            <a:avLst/>
            <a:gdLst/>
            <a:ahLst/>
            <a:cxnLst/>
            <a:rect l="l" t="t" r="r" b="b"/>
            <a:pathLst>
              <a:path w="81914" h="57150">
                <a:moveTo>
                  <a:pt x="61036" y="0"/>
                </a:moveTo>
                <a:lnTo>
                  <a:pt x="52828" y="1465"/>
                </a:lnTo>
                <a:lnTo>
                  <a:pt x="46448" y="5437"/>
                </a:lnTo>
                <a:lnTo>
                  <a:pt x="42314" y="11278"/>
                </a:lnTo>
                <a:lnTo>
                  <a:pt x="40843" y="18351"/>
                </a:lnTo>
                <a:lnTo>
                  <a:pt x="40525" y="18351"/>
                </a:lnTo>
                <a:lnTo>
                  <a:pt x="39054" y="11278"/>
                </a:lnTo>
                <a:lnTo>
                  <a:pt x="34921" y="5437"/>
                </a:lnTo>
                <a:lnTo>
                  <a:pt x="28545" y="1465"/>
                </a:lnTo>
                <a:lnTo>
                  <a:pt x="20345" y="0"/>
                </a:lnTo>
                <a:lnTo>
                  <a:pt x="12114" y="1515"/>
                </a:lnTo>
                <a:lnTo>
                  <a:pt x="5681" y="5657"/>
                </a:lnTo>
                <a:lnTo>
                  <a:pt x="1494" y="11819"/>
                </a:lnTo>
                <a:lnTo>
                  <a:pt x="0" y="19392"/>
                </a:lnTo>
                <a:lnTo>
                  <a:pt x="5514" y="32574"/>
                </a:lnTo>
                <a:lnTo>
                  <a:pt x="18097" y="40474"/>
                </a:lnTo>
                <a:lnTo>
                  <a:pt x="31803" y="47146"/>
                </a:lnTo>
                <a:lnTo>
                  <a:pt x="40690" y="56642"/>
                </a:lnTo>
                <a:lnTo>
                  <a:pt x="49570" y="47146"/>
                </a:lnTo>
                <a:lnTo>
                  <a:pt x="63272" y="40474"/>
                </a:lnTo>
                <a:lnTo>
                  <a:pt x="75854" y="32574"/>
                </a:lnTo>
                <a:lnTo>
                  <a:pt x="81368" y="19392"/>
                </a:lnTo>
                <a:lnTo>
                  <a:pt x="79874" y="11819"/>
                </a:lnTo>
                <a:lnTo>
                  <a:pt x="75688" y="5657"/>
                </a:lnTo>
                <a:lnTo>
                  <a:pt x="69260" y="1515"/>
                </a:lnTo>
                <a:lnTo>
                  <a:pt x="61036" y="0"/>
                </a:lnTo>
                <a:close/>
              </a:path>
            </a:pathLst>
          </a:custGeom>
          <a:solidFill>
            <a:srgbClr val="FF59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0004" y="6760704"/>
            <a:ext cx="81915" cy="57150"/>
          </a:xfrm>
          <a:custGeom>
            <a:avLst/>
            <a:gdLst/>
            <a:ahLst/>
            <a:cxnLst/>
            <a:rect l="l" t="t" r="r" b="b"/>
            <a:pathLst>
              <a:path w="81914" h="57150">
                <a:moveTo>
                  <a:pt x="61036" y="0"/>
                </a:moveTo>
                <a:lnTo>
                  <a:pt x="52828" y="1465"/>
                </a:lnTo>
                <a:lnTo>
                  <a:pt x="46448" y="5437"/>
                </a:lnTo>
                <a:lnTo>
                  <a:pt x="42314" y="11278"/>
                </a:lnTo>
                <a:lnTo>
                  <a:pt x="40843" y="18351"/>
                </a:lnTo>
                <a:lnTo>
                  <a:pt x="40525" y="18351"/>
                </a:lnTo>
                <a:lnTo>
                  <a:pt x="39054" y="11278"/>
                </a:lnTo>
                <a:lnTo>
                  <a:pt x="34921" y="5437"/>
                </a:lnTo>
                <a:lnTo>
                  <a:pt x="28545" y="1465"/>
                </a:lnTo>
                <a:lnTo>
                  <a:pt x="20345" y="0"/>
                </a:lnTo>
                <a:lnTo>
                  <a:pt x="12114" y="1515"/>
                </a:lnTo>
                <a:lnTo>
                  <a:pt x="5681" y="5657"/>
                </a:lnTo>
                <a:lnTo>
                  <a:pt x="1494" y="11819"/>
                </a:lnTo>
                <a:lnTo>
                  <a:pt x="0" y="19392"/>
                </a:lnTo>
                <a:lnTo>
                  <a:pt x="5514" y="32574"/>
                </a:lnTo>
                <a:lnTo>
                  <a:pt x="18097" y="40474"/>
                </a:lnTo>
                <a:lnTo>
                  <a:pt x="31803" y="47146"/>
                </a:lnTo>
                <a:lnTo>
                  <a:pt x="40690" y="56641"/>
                </a:lnTo>
                <a:lnTo>
                  <a:pt x="49570" y="47146"/>
                </a:lnTo>
                <a:lnTo>
                  <a:pt x="63272" y="40474"/>
                </a:lnTo>
                <a:lnTo>
                  <a:pt x="75854" y="32574"/>
                </a:lnTo>
                <a:lnTo>
                  <a:pt x="81368" y="19392"/>
                </a:lnTo>
                <a:lnTo>
                  <a:pt x="79874" y="11819"/>
                </a:lnTo>
                <a:lnTo>
                  <a:pt x="75688" y="5657"/>
                </a:lnTo>
                <a:lnTo>
                  <a:pt x="69260" y="1515"/>
                </a:lnTo>
                <a:lnTo>
                  <a:pt x="61036" y="0"/>
                </a:lnTo>
                <a:close/>
              </a:path>
            </a:pathLst>
          </a:custGeom>
          <a:solidFill>
            <a:srgbClr val="FF59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0004" y="6876713"/>
            <a:ext cx="81915" cy="57150"/>
          </a:xfrm>
          <a:custGeom>
            <a:avLst/>
            <a:gdLst/>
            <a:ahLst/>
            <a:cxnLst/>
            <a:rect l="l" t="t" r="r" b="b"/>
            <a:pathLst>
              <a:path w="81914" h="57150">
                <a:moveTo>
                  <a:pt x="61036" y="0"/>
                </a:moveTo>
                <a:lnTo>
                  <a:pt x="52828" y="1465"/>
                </a:lnTo>
                <a:lnTo>
                  <a:pt x="46448" y="5437"/>
                </a:lnTo>
                <a:lnTo>
                  <a:pt x="42314" y="11278"/>
                </a:lnTo>
                <a:lnTo>
                  <a:pt x="40843" y="18351"/>
                </a:lnTo>
                <a:lnTo>
                  <a:pt x="40525" y="18351"/>
                </a:lnTo>
                <a:lnTo>
                  <a:pt x="39054" y="11278"/>
                </a:lnTo>
                <a:lnTo>
                  <a:pt x="34921" y="5437"/>
                </a:lnTo>
                <a:lnTo>
                  <a:pt x="28545" y="1465"/>
                </a:lnTo>
                <a:lnTo>
                  <a:pt x="20345" y="0"/>
                </a:lnTo>
                <a:lnTo>
                  <a:pt x="12114" y="1515"/>
                </a:lnTo>
                <a:lnTo>
                  <a:pt x="5681" y="5657"/>
                </a:lnTo>
                <a:lnTo>
                  <a:pt x="1494" y="11819"/>
                </a:lnTo>
                <a:lnTo>
                  <a:pt x="0" y="19392"/>
                </a:lnTo>
                <a:lnTo>
                  <a:pt x="5514" y="32574"/>
                </a:lnTo>
                <a:lnTo>
                  <a:pt x="18097" y="40474"/>
                </a:lnTo>
                <a:lnTo>
                  <a:pt x="31803" y="47146"/>
                </a:lnTo>
                <a:lnTo>
                  <a:pt x="40690" y="56642"/>
                </a:lnTo>
                <a:lnTo>
                  <a:pt x="49570" y="47146"/>
                </a:lnTo>
                <a:lnTo>
                  <a:pt x="63272" y="40474"/>
                </a:lnTo>
                <a:lnTo>
                  <a:pt x="75854" y="32574"/>
                </a:lnTo>
                <a:lnTo>
                  <a:pt x="81368" y="19392"/>
                </a:lnTo>
                <a:lnTo>
                  <a:pt x="79874" y="11819"/>
                </a:lnTo>
                <a:lnTo>
                  <a:pt x="75688" y="5657"/>
                </a:lnTo>
                <a:lnTo>
                  <a:pt x="69260" y="1515"/>
                </a:lnTo>
                <a:lnTo>
                  <a:pt x="61036" y="0"/>
                </a:lnTo>
                <a:close/>
              </a:path>
            </a:pathLst>
          </a:custGeom>
          <a:solidFill>
            <a:srgbClr val="FF59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67299" y="6207201"/>
            <a:ext cx="1530350" cy="74485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73660">
              <a:lnSpc>
                <a:spcPts val="630"/>
              </a:lnSpc>
              <a:spcBef>
                <a:spcPts val="165"/>
              </a:spcBef>
            </a:pPr>
            <a:r>
              <a:rPr sz="550" dirty="0">
                <a:solidFill>
                  <a:srgbClr val="FF598C"/>
                </a:solidFill>
                <a:latin typeface="Verdana"/>
                <a:cs typeface="Verdana"/>
              </a:rPr>
              <a:t>Avec</a:t>
            </a:r>
            <a:r>
              <a:rPr sz="550" spc="-40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FF598C"/>
                </a:solidFill>
                <a:latin typeface="Verdana"/>
                <a:cs typeface="Verdana"/>
              </a:rPr>
              <a:t>le</a:t>
            </a:r>
            <a:r>
              <a:rPr sz="550" spc="-35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FF598C"/>
                </a:solidFill>
                <a:latin typeface="Verdana"/>
                <a:cs typeface="Verdana"/>
              </a:rPr>
              <a:t>soutien</a:t>
            </a:r>
            <a:r>
              <a:rPr sz="550" spc="-40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FF598C"/>
                </a:solidFill>
                <a:latin typeface="Verdana"/>
                <a:cs typeface="Verdana"/>
              </a:rPr>
              <a:t>de</a:t>
            </a:r>
            <a:r>
              <a:rPr sz="550" spc="-35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FF598C"/>
                </a:solidFill>
                <a:latin typeface="Verdana"/>
                <a:cs typeface="Verdana"/>
              </a:rPr>
              <a:t>la</a:t>
            </a:r>
            <a:r>
              <a:rPr sz="550" spc="-35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FF598C"/>
                </a:solidFill>
                <a:latin typeface="Verdana"/>
                <a:cs typeface="Verdana"/>
              </a:rPr>
              <a:t>Fondation</a:t>
            </a:r>
            <a:r>
              <a:rPr sz="550" spc="-40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FF598C"/>
                </a:solidFill>
                <a:latin typeface="Verdana"/>
                <a:cs typeface="Verdana"/>
              </a:rPr>
              <a:t>Crédit</a:t>
            </a:r>
            <a:r>
              <a:rPr sz="550" spc="500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FF598C"/>
                </a:solidFill>
                <a:latin typeface="Verdana"/>
                <a:cs typeface="Verdana"/>
              </a:rPr>
              <a:t>Mutuel</a:t>
            </a:r>
            <a:r>
              <a:rPr sz="550" spc="-25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FF598C"/>
                </a:solidFill>
                <a:latin typeface="Verdana"/>
                <a:cs typeface="Verdana"/>
              </a:rPr>
              <a:t>Alliance</a:t>
            </a:r>
            <a:r>
              <a:rPr sz="550" spc="-25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FF598C"/>
                </a:solidFill>
                <a:latin typeface="Verdana"/>
                <a:cs typeface="Verdana"/>
              </a:rPr>
              <a:t>Fédérale</a:t>
            </a:r>
            <a:r>
              <a:rPr sz="550" spc="-25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FF598C"/>
                </a:solidFill>
                <a:latin typeface="Verdana"/>
                <a:cs typeface="Verdana"/>
              </a:rPr>
              <a:t>pour</a:t>
            </a:r>
            <a:r>
              <a:rPr sz="550" spc="-25" dirty="0">
                <a:solidFill>
                  <a:srgbClr val="FF598C"/>
                </a:solidFill>
                <a:latin typeface="Verdana"/>
                <a:cs typeface="Verdana"/>
              </a:rPr>
              <a:t> les</a:t>
            </a:r>
            <a:r>
              <a:rPr sz="550" spc="500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FF598C"/>
                </a:solidFill>
                <a:latin typeface="Verdana"/>
                <a:cs typeface="Verdana"/>
              </a:rPr>
              <a:t>représentations</a:t>
            </a:r>
            <a:r>
              <a:rPr sz="550" spc="-20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FF598C"/>
                </a:solidFill>
                <a:latin typeface="Verdana"/>
                <a:cs typeface="Verdana"/>
              </a:rPr>
              <a:t>surtitrées</a:t>
            </a:r>
            <a:r>
              <a:rPr sz="550" spc="-15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FF598C"/>
                </a:solidFill>
                <a:latin typeface="Verdana"/>
                <a:cs typeface="Verdana"/>
              </a:rPr>
              <a:t>dans</a:t>
            </a:r>
            <a:r>
              <a:rPr sz="550" spc="-15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FF598C"/>
                </a:solidFill>
                <a:latin typeface="Verdana"/>
                <a:cs typeface="Verdana"/>
              </a:rPr>
              <a:t>ta</a:t>
            </a:r>
            <a:r>
              <a:rPr sz="550" spc="-20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FF598C"/>
                </a:solidFill>
                <a:latin typeface="Verdana"/>
                <a:cs typeface="Verdana"/>
              </a:rPr>
              <a:t>langue</a:t>
            </a:r>
            <a:endParaRPr sz="550">
              <a:latin typeface="Verdana"/>
              <a:cs typeface="Verdana"/>
            </a:endParaRPr>
          </a:p>
          <a:p>
            <a:pPr marL="166370" marR="125730">
              <a:lnSpc>
                <a:spcPts val="630"/>
              </a:lnSpc>
              <a:spcBef>
                <a:spcPts val="630"/>
              </a:spcBef>
            </a:pPr>
            <a:r>
              <a:rPr sz="550" spc="-45" dirty="0">
                <a:solidFill>
                  <a:srgbClr val="FF598C"/>
                </a:solidFill>
                <a:latin typeface="Verdana"/>
                <a:cs typeface="Verdana"/>
              </a:rPr>
              <a:t>În </a:t>
            </a:r>
            <a:r>
              <a:rPr sz="550" dirty="0">
                <a:solidFill>
                  <a:srgbClr val="FF598C"/>
                </a:solidFill>
                <a:latin typeface="Verdana"/>
                <a:cs typeface="Verdana"/>
              </a:rPr>
              <a:t>limba</a:t>
            </a:r>
            <a:r>
              <a:rPr sz="550" spc="-40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FF598C"/>
                </a:solidFill>
                <a:latin typeface="Verdana"/>
                <a:cs typeface="Verdana"/>
              </a:rPr>
              <a:t>română</a:t>
            </a:r>
            <a:r>
              <a:rPr sz="550" spc="-40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FF598C"/>
                </a:solidFill>
                <a:latin typeface="Verdana"/>
                <a:cs typeface="Verdana"/>
              </a:rPr>
              <a:t>în</a:t>
            </a:r>
            <a:r>
              <a:rPr sz="550" spc="-45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FF598C"/>
                </a:solidFill>
                <a:latin typeface="Verdana"/>
                <a:cs typeface="Verdana"/>
              </a:rPr>
              <a:t>fiecare</a:t>
            </a:r>
            <a:r>
              <a:rPr sz="550" spc="-40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FF598C"/>
                </a:solidFill>
                <a:latin typeface="Verdana"/>
                <a:cs typeface="Verdana"/>
              </a:rPr>
              <a:t>weekend</a:t>
            </a:r>
            <a:r>
              <a:rPr sz="550" spc="500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spc="-65" dirty="0">
                <a:solidFill>
                  <a:srgbClr val="FF598C"/>
                </a:solidFill>
                <a:latin typeface="Verdana"/>
                <a:cs typeface="Verdana"/>
              </a:rPr>
              <a:t>[19,</a:t>
            </a:r>
            <a:r>
              <a:rPr sz="550" spc="-55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spc="-15" dirty="0">
                <a:solidFill>
                  <a:srgbClr val="FF598C"/>
                </a:solidFill>
                <a:latin typeface="Verdana"/>
                <a:cs typeface="Verdana"/>
              </a:rPr>
              <a:t>20,</a:t>
            </a:r>
            <a:r>
              <a:rPr sz="550" spc="-50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FF598C"/>
                </a:solidFill>
                <a:latin typeface="Verdana"/>
                <a:cs typeface="Verdana"/>
              </a:rPr>
              <a:t>26</a:t>
            </a:r>
            <a:r>
              <a:rPr sz="550" spc="-55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FF598C"/>
                </a:solidFill>
                <a:latin typeface="Verdana"/>
                <a:cs typeface="Verdana"/>
              </a:rPr>
              <a:t>și</a:t>
            </a:r>
            <a:r>
              <a:rPr sz="550" spc="-50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spc="-35" dirty="0">
                <a:solidFill>
                  <a:srgbClr val="FF598C"/>
                </a:solidFill>
                <a:latin typeface="Verdana"/>
                <a:cs typeface="Verdana"/>
              </a:rPr>
              <a:t>27</a:t>
            </a:r>
            <a:r>
              <a:rPr sz="550" spc="-55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FF598C"/>
                </a:solidFill>
                <a:latin typeface="Verdana"/>
                <a:cs typeface="Verdana"/>
              </a:rPr>
              <a:t>sept.</a:t>
            </a:r>
            <a:r>
              <a:rPr sz="550" spc="-114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FF598C"/>
                </a:solidFill>
                <a:latin typeface="Verdana"/>
                <a:cs typeface="Verdana"/>
              </a:rPr>
              <a:t>/</a:t>
            </a:r>
            <a:r>
              <a:rPr sz="550" spc="-120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FF598C"/>
                </a:solidFill>
                <a:latin typeface="Verdana"/>
                <a:cs typeface="Verdana"/>
              </a:rPr>
              <a:t>2</a:t>
            </a:r>
            <a:r>
              <a:rPr sz="550" spc="-50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FF598C"/>
                </a:solidFill>
                <a:latin typeface="Verdana"/>
                <a:cs typeface="Verdana"/>
              </a:rPr>
              <a:t>și</a:t>
            </a:r>
            <a:r>
              <a:rPr sz="550" spc="-55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FF598C"/>
                </a:solidFill>
                <a:latin typeface="Verdana"/>
                <a:cs typeface="Verdana"/>
              </a:rPr>
              <a:t>3</a:t>
            </a:r>
            <a:r>
              <a:rPr sz="550" spc="-50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FF598C"/>
                </a:solidFill>
                <a:latin typeface="Verdana"/>
                <a:cs typeface="Verdana"/>
              </a:rPr>
              <a:t>oct.]</a:t>
            </a:r>
            <a:endParaRPr sz="550">
              <a:latin typeface="Verdana"/>
              <a:cs typeface="Verdana"/>
            </a:endParaRPr>
          </a:p>
          <a:p>
            <a:pPr marL="166370">
              <a:lnSpc>
                <a:spcPct val="100000"/>
              </a:lnSpc>
              <a:spcBef>
                <a:spcPts val="235"/>
              </a:spcBef>
            </a:pPr>
            <a:r>
              <a:rPr sz="550" spc="-50" dirty="0">
                <a:solidFill>
                  <a:srgbClr val="FF598C"/>
                </a:solidFill>
                <a:latin typeface="Verdana"/>
                <a:cs typeface="Verdana"/>
              </a:rPr>
              <a:t>In</a:t>
            </a:r>
            <a:r>
              <a:rPr sz="550" spc="-60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FF598C"/>
                </a:solidFill>
                <a:latin typeface="Verdana"/>
                <a:cs typeface="Verdana"/>
              </a:rPr>
              <a:t>English</a:t>
            </a:r>
            <a:r>
              <a:rPr sz="550" spc="-60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spc="-70" dirty="0">
                <a:solidFill>
                  <a:srgbClr val="FF598C"/>
                </a:solidFill>
                <a:latin typeface="Verdana"/>
                <a:cs typeface="Verdana"/>
              </a:rPr>
              <a:t>[19</a:t>
            </a:r>
            <a:r>
              <a:rPr sz="550" spc="-60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FF598C"/>
                </a:solidFill>
                <a:latin typeface="Verdana"/>
                <a:cs typeface="Verdana"/>
              </a:rPr>
              <a:t>and</a:t>
            </a:r>
            <a:r>
              <a:rPr sz="550" spc="-60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FF598C"/>
                </a:solidFill>
                <a:latin typeface="Verdana"/>
                <a:cs typeface="Verdana"/>
              </a:rPr>
              <a:t>20</a:t>
            </a:r>
            <a:r>
              <a:rPr sz="550" spc="-60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FF598C"/>
                </a:solidFill>
                <a:latin typeface="Verdana"/>
                <a:cs typeface="Verdana"/>
              </a:rPr>
              <a:t>Sept</a:t>
            </a:r>
            <a:r>
              <a:rPr sz="550" spc="-130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FF598C"/>
                </a:solidFill>
                <a:latin typeface="Verdana"/>
                <a:cs typeface="Verdana"/>
              </a:rPr>
              <a:t>/</a:t>
            </a:r>
            <a:r>
              <a:rPr sz="550" spc="-120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FF598C"/>
                </a:solidFill>
                <a:latin typeface="Verdana"/>
                <a:cs typeface="Verdana"/>
              </a:rPr>
              <a:t>2</a:t>
            </a:r>
            <a:r>
              <a:rPr sz="550" spc="-60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FF598C"/>
                </a:solidFill>
                <a:latin typeface="Verdana"/>
                <a:cs typeface="Verdana"/>
              </a:rPr>
              <a:t>and</a:t>
            </a:r>
            <a:r>
              <a:rPr sz="550" spc="-60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FF598C"/>
                </a:solidFill>
                <a:latin typeface="Verdana"/>
                <a:cs typeface="Verdana"/>
              </a:rPr>
              <a:t>3</a:t>
            </a:r>
            <a:r>
              <a:rPr sz="550" spc="-60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FF598C"/>
                </a:solidFill>
                <a:latin typeface="Verdana"/>
                <a:cs typeface="Verdana"/>
              </a:rPr>
              <a:t>Oct]</a:t>
            </a:r>
            <a:endParaRPr sz="550">
              <a:latin typeface="Verdana"/>
              <a:cs typeface="Verdana"/>
            </a:endParaRPr>
          </a:p>
          <a:p>
            <a:pPr marL="166370">
              <a:lnSpc>
                <a:spcPct val="100000"/>
              </a:lnSpc>
              <a:spcBef>
                <a:spcPts val="254"/>
              </a:spcBef>
            </a:pPr>
            <a:r>
              <a:rPr sz="550" spc="20" dirty="0">
                <a:solidFill>
                  <a:srgbClr val="FF598C"/>
                </a:solidFill>
                <a:latin typeface="Microsoft Sans Serif"/>
                <a:cs typeface="Microsoft Sans Serif"/>
              </a:rPr>
              <a:t>Українською мовою</a:t>
            </a:r>
            <a:r>
              <a:rPr sz="550" spc="25" dirty="0">
                <a:solidFill>
                  <a:srgbClr val="FF598C"/>
                </a:solidFill>
                <a:latin typeface="Microsoft Sans Serif"/>
                <a:cs typeface="Microsoft Sans Serif"/>
              </a:rPr>
              <a:t> </a:t>
            </a:r>
            <a:r>
              <a:rPr sz="550" spc="20" dirty="0">
                <a:solidFill>
                  <a:srgbClr val="FF598C"/>
                </a:solidFill>
                <a:latin typeface="Microsoft Sans Serif"/>
                <a:cs typeface="Microsoft Sans Serif"/>
              </a:rPr>
              <a:t>[26 та</a:t>
            </a:r>
            <a:r>
              <a:rPr sz="550" spc="25" dirty="0">
                <a:solidFill>
                  <a:srgbClr val="FF598C"/>
                </a:solidFill>
                <a:latin typeface="Microsoft Sans Serif"/>
                <a:cs typeface="Microsoft Sans Serif"/>
              </a:rPr>
              <a:t> </a:t>
            </a:r>
            <a:r>
              <a:rPr sz="550" spc="20" dirty="0">
                <a:solidFill>
                  <a:srgbClr val="FF598C"/>
                </a:solidFill>
                <a:latin typeface="Microsoft Sans Serif"/>
                <a:cs typeface="Microsoft Sans Serif"/>
              </a:rPr>
              <a:t>27 </a:t>
            </a:r>
            <a:r>
              <a:rPr sz="550" spc="-10" dirty="0">
                <a:solidFill>
                  <a:srgbClr val="FF598C"/>
                </a:solidFill>
                <a:latin typeface="Microsoft Sans Serif"/>
                <a:cs typeface="Microsoft Sans Serif"/>
              </a:rPr>
              <a:t>вересня]</a:t>
            </a:r>
            <a:endParaRPr sz="55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79999" y="2825299"/>
            <a:ext cx="4068445" cy="0"/>
          </a:xfrm>
          <a:custGeom>
            <a:avLst/>
            <a:gdLst/>
            <a:ahLst/>
            <a:cxnLst/>
            <a:rect l="l" t="t" r="r" b="b"/>
            <a:pathLst>
              <a:path w="4068445">
                <a:moveTo>
                  <a:pt x="0" y="0"/>
                </a:moveTo>
                <a:lnTo>
                  <a:pt x="406800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67299" y="2820087"/>
            <a:ext cx="2009139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60" dirty="0">
                <a:solidFill>
                  <a:srgbClr val="231F20"/>
                </a:solidFill>
                <a:latin typeface="Verdana"/>
                <a:cs typeface="Verdana"/>
              </a:rPr>
              <a:t>Du</a:t>
            </a:r>
            <a:r>
              <a:rPr sz="1300" spc="-1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00" spc="-165" dirty="0">
                <a:solidFill>
                  <a:srgbClr val="231F20"/>
                </a:solidFill>
                <a:latin typeface="Verdana"/>
                <a:cs typeface="Verdana"/>
              </a:rPr>
              <a:t>16</a:t>
            </a:r>
            <a:r>
              <a:rPr sz="1300" spc="-1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Verdana"/>
                <a:cs typeface="Verdana"/>
              </a:rPr>
              <a:t>sept.</a:t>
            </a:r>
            <a:r>
              <a:rPr sz="1300" spc="-1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Verdana"/>
                <a:cs typeface="Verdana"/>
              </a:rPr>
              <a:t>au</a:t>
            </a:r>
            <a:r>
              <a:rPr sz="1300" spc="-1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Verdana"/>
                <a:cs typeface="Verdana"/>
              </a:rPr>
              <a:t>3</a:t>
            </a:r>
            <a:r>
              <a:rPr sz="1300" spc="-1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Verdana"/>
                <a:cs typeface="Verdana"/>
              </a:rPr>
              <a:t>oct.</a:t>
            </a:r>
            <a:r>
              <a:rPr sz="1300" spc="-1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Verdana"/>
                <a:cs typeface="Verdana"/>
              </a:rPr>
              <a:t>2025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14260" y="2820087"/>
            <a:ext cx="10922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45" dirty="0">
                <a:solidFill>
                  <a:srgbClr val="231F20"/>
                </a:solidFill>
                <a:latin typeface="Verdana"/>
                <a:cs typeface="Verdana"/>
              </a:rPr>
              <a:t>Salle</a:t>
            </a:r>
            <a:r>
              <a:rPr sz="13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Verdana"/>
                <a:cs typeface="Verdana"/>
              </a:rPr>
              <a:t>Gignoux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7299" y="3734663"/>
            <a:ext cx="2396490" cy="132715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algn="just">
              <a:lnSpc>
                <a:spcPts val="850"/>
              </a:lnSpc>
              <a:spcBef>
                <a:spcPts val="170"/>
              </a:spcBef>
            </a:pP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Un</a:t>
            </a:r>
            <a:r>
              <a:rPr sz="75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soir,</a:t>
            </a:r>
            <a:r>
              <a:rPr sz="75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au</a:t>
            </a:r>
            <a:r>
              <a:rPr sz="75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retour</a:t>
            </a:r>
            <a:r>
              <a:rPr sz="75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75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l’école,</a:t>
            </a:r>
            <a:r>
              <a:rPr sz="75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Valentina</a:t>
            </a:r>
            <a:r>
              <a:rPr sz="75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découvre</a:t>
            </a:r>
            <a:r>
              <a:rPr sz="75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un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mot</a:t>
            </a:r>
            <a:r>
              <a:rPr sz="750" spc="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sur</a:t>
            </a:r>
            <a:r>
              <a:rPr sz="750" spc="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750" spc="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table.</a:t>
            </a:r>
            <a:r>
              <a:rPr sz="750" spc="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45" dirty="0">
                <a:solidFill>
                  <a:srgbClr val="231F20"/>
                </a:solidFill>
                <a:latin typeface="Verdana"/>
                <a:cs typeface="Verdana"/>
              </a:rPr>
              <a:t>Il</a:t>
            </a:r>
            <a:r>
              <a:rPr sz="750" spc="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sz="750" spc="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été</a:t>
            </a:r>
            <a:r>
              <a:rPr sz="750" spc="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20" dirty="0">
                <a:solidFill>
                  <a:srgbClr val="231F20"/>
                </a:solidFill>
                <a:latin typeface="Verdana"/>
                <a:cs typeface="Verdana"/>
              </a:rPr>
              <a:t>écri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t</a:t>
            </a:r>
            <a:r>
              <a:rPr sz="750" spc="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sz="750" spc="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français</a:t>
            </a:r>
            <a:r>
              <a:rPr sz="750" spc="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par</a:t>
            </a:r>
            <a:r>
              <a:rPr sz="750" spc="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Verdana"/>
                <a:cs typeface="Verdana"/>
              </a:rPr>
              <a:t>le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médecin,</a:t>
            </a:r>
            <a:r>
              <a:rPr sz="7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pour</a:t>
            </a:r>
            <a:r>
              <a:rPr sz="7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sa</a:t>
            </a:r>
            <a:r>
              <a:rPr sz="7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maman</a:t>
            </a:r>
            <a:r>
              <a:rPr sz="7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roumaine,</a:t>
            </a:r>
            <a:r>
              <a:rPr sz="7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qui</a:t>
            </a:r>
            <a:r>
              <a:rPr sz="7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ne</a:t>
            </a:r>
            <a:r>
              <a:rPr sz="7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parle</a:t>
            </a:r>
            <a:r>
              <a:rPr sz="7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pas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75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langue.</a:t>
            </a:r>
            <a:r>
              <a:rPr sz="75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5" dirty="0">
                <a:solidFill>
                  <a:srgbClr val="231F20"/>
                </a:solidFill>
                <a:latin typeface="Verdana"/>
                <a:cs typeface="Verdana"/>
              </a:rPr>
              <a:t>Il</a:t>
            </a:r>
            <a:r>
              <a:rPr sz="75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faut</a:t>
            </a:r>
            <a:r>
              <a:rPr sz="75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traduire.</a:t>
            </a:r>
            <a:r>
              <a:rPr sz="75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Valentina</a:t>
            </a:r>
            <a:r>
              <a:rPr sz="75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se</a:t>
            </a:r>
            <a:r>
              <a:rPr sz="75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tient</a:t>
            </a:r>
            <a:r>
              <a:rPr sz="75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5" dirty="0">
                <a:solidFill>
                  <a:srgbClr val="231F20"/>
                </a:solidFill>
                <a:latin typeface="Verdana"/>
                <a:cs typeface="Verdana"/>
              </a:rPr>
              <a:t>là,</a:t>
            </a:r>
            <a:r>
              <a:rPr sz="75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face</a:t>
            </a:r>
            <a:r>
              <a:rPr sz="75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à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s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mère,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vérité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imprononçable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Verdana"/>
                <a:cs typeface="Verdana"/>
              </a:rPr>
              <a:t>bouche</a:t>
            </a:r>
            <a:r>
              <a:rPr sz="75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35" dirty="0">
                <a:solidFill>
                  <a:srgbClr val="231F20"/>
                </a:solidFill>
                <a:latin typeface="Verdana"/>
                <a:cs typeface="Verdana"/>
              </a:rPr>
              <a:t>: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une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nouvelle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qui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pourrait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abîmer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le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cœur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provoquer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un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incendi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dans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leurs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vies.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40" dirty="0">
                <a:solidFill>
                  <a:srgbClr val="231F20"/>
                </a:solidFill>
                <a:latin typeface="Verdana"/>
                <a:cs typeface="Verdana"/>
              </a:rPr>
              <a:t>vérité,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on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l’ordonne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ou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on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40" dirty="0">
                <a:solidFill>
                  <a:srgbClr val="231F20"/>
                </a:solidFill>
                <a:latin typeface="Verdana"/>
                <a:cs typeface="Verdana"/>
              </a:rPr>
              <a:t>retire,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on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l'espère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ou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on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l'étouffe.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Elle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est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flamme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autour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laquelle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gravite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nouvelle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création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2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750" spc="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Caroline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Guiela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Nguyen,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écrite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comme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un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conte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pour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un</a:t>
            </a:r>
            <a:r>
              <a:rPr sz="75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public</a:t>
            </a:r>
            <a:r>
              <a:rPr sz="75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familial</a:t>
            </a:r>
            <a:r>
              <a:rPr sz="75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à</a:t>
            </a:r>
            <a:r>
              <a:rPr sz="75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partir</a:t>
            </a:r>
            <a:r>
              <a:rPr sz="75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75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dix</a:t>
            </a:r>
            <a:r>
              <a:rPr sz="75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ans,</a:t>
            </a:r>
            <a:r>
              <a:rPr sz="75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au</a:t>
            </a:r>
            <a:r>
              <a:rPr sz="75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plus</a:t>
            </a:r>
            <a:r>
              <a:rPr sz="75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près</a:t>
            </a:r>
            <a:r>
              <a:rPr sz="75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du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métier</a:t>
            </a:r>
            <a:r>
              <a:rPr sz="750" spc="-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d'interprète</a:t>
            </a:r>
            <a:r>
              <a:rPr sz="750" spc="-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professionnel.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7299" y="5138013"/>
            <a:ext cx="2400300" cy="89535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algn="just">
              <a:lnSpc>
                <a:spcPts val="850"/>
              </a:lnSpc>
              <a:spcBef>
                <a:spcPts val="170"/>
              </a:spcBef>
            </a:pP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[ro]</a:t>
            </a:r>
            <a:r>
              <a:rPr sz="750" spc="210" dirty="0">
                <a:solidFill>
                  <a:srgbClr val="231F20"/>
                </a:solidFill>
                <a:latin typeface="Verdana"/>
                <a:cs typeface="Verdana"/>
              </a:rPr>
              <a:t>  </a:t>
            </a:r>
            <a:r>
              <a:rPr sz="750" i="1" spc="-10" dirty="0">
                <a:solidFill>
                  <a:srgbClr val="231F20"/>
                </a:solidFill>
                <a:latin typeface="Verdana"/>
                <a:cs typeface="Verdana"/>
              </a:rPr>
              <a:t>Într-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sz="750" i="1" spc="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seară,</a:t>
            </a:r>
            <a:r>
              <a:rPr sz="750" i="1" spc="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întorcându-se</a:t>
            </a:r>
            <a:r>
              <a:rPr sz="750" i="1" spc="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750" i="1" spc="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750" i="1" spc="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Verdana"/>
                <a:cs typeface="Verdana"/>
              </a:rPr>
              <a:t>școală, Valentina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găsește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un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bilet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pe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masă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Verdana"/>
                <a:cs typeface="Verdana"/>
              </a:rPr>
              <a:t>doctorul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care</a:t>
            </a:r>
            <a:r>
              <a:rPr sz="750" i="1" spc="1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sz="750" i="1" spc="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tratează</a:t>
            </a:r>
            <a:r>
              <a:rPr sz="750" i="1" spc="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pe</a:t>
            </a:r>
            <a:r>
              <a:rPr sz="750" i="1" spc="1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mama.</a:t>
            </a:r>
            <a:r>
              <a:rPr sz="750" i="1" spc="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sz="750" i="1" spc="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un</a:t>
            </a:r>
            <a:r>
              <a:rPr sz="750" i="1" spc="1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mesaj</a:t>
            </a:r>
            <a:r>
              <a:rPr sz="750" i="1" spc="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scris</a:t>
            </a:r>
            <a:r>
              <a:rPr sz="750" i="1" spc="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în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franceză,</a:t>
            </a:r>
            <a:r>
              <a:rPr sz="750" i="1" spc="-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sz="750" i="1" spc="-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limbă</a:t>
            </a:r>
            <a:r>
              <a:rPr sz="750" i="1" spc="-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pe</a:t>
            </a:r>
            <a:r>
              <a:rPr sz="750" i="1" spc="-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care</a:t>
            </a:r>
            <a:r>
              <a:rPr sz="750" i="1" spc="-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Verdana"/>
                <a:cs typeface="Verdana"/>
              </a:rPr>
              <a:t>mama</a:t>
            </a:r>
            <a:r>
              <a:rPr sz="750" i="1" spc="-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ei</a:t>
            </a:r>
            <a:r>
              <a:rPr sz="750" i="1" spc="-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româncă</a:t>
            </a:r>
            <a:r>
              <a:rPr sz="750" i="1" spc="-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nu</a:t>
            </a:r>
            <a:r>
              <a:rPr sz="750" i="1" spc="-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50" dirty="0">
                <a:solidFill>
                  <a:srgbClr val="231F20"/>
                </a:solidFill>
                <a:latin typeface="Verdana"/>
                <a:cs typeface="Verdana"/>
              </a:rPr>
              <a:t>o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cunoaște.</a:t>
            </a:r>
            <a:r>
              <a:rPr sz="750" i="1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Verdana"/>
                <a:cs typeface="Verdana"/>
              </a:rPr>
              <a:t>Doar</a:t>
            </a:r>
            <a:r>
              <a:rPr sz="750" i="1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Verdana"/>
                <a:cs typeface="Verdana"/>
              </a:rPr>
              <a:t>Valentina</a:t>
            </a:r>
            <a:r>
              <a:rPr sz="750" i="1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poate</a:t>
            </a:r>
            <a:r>
              <a:rPr sz="750" i="1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să</a:t>
            </a:r>
            <a:r>
              <a:rPr sz="750" i="1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Verdana"/>
                <a:cs typeface="Verdana"/>
              </a:rPr>
              <a:t>i-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sz="750" i="1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Verdana"/>
                <a:cs typeface="Verdana"/>
              </a:rPr>
              <a:t>traducă.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 Stă nemișcată</a:t>
            </a:r>
            <a:r>
              <a:rPr sz="750" i="1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90" dirty="0">
                <a:solidFill>
                  <a:srgbClr val="231F20"/>
                </a:solidFill>
                <a:latin typeface="Verdana"/>
                <a:cs typeface="Verdana"/>
              </a:rPr>
              <a:t>în</a:t>
            </a:r>
            <a:r>
              <a:rPr sz="750" i="1" spc="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50" dirty="0">
                <a:solidFill>
                  <a:srgbClr val="231F20"/>
                </a:solidFill>
                <a:latin typeface="Verdana"/>
                <a:cs typeface="Verdana"/>
              </a:rPr>
              <a:t>fata</a:t>
            </a:r>
            <a:r>
              <a:rPr sz="750" i="1" spc="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60" dirty="0">
                <a:solidFill>
                  <a:srgbClr val="231F20"/>
                </a:solidFill>
                <a:latin typeface="Verdana"/>
                <a:cs typeface="Verdana"/>
              </a:rPr>
              <a:t>mamei,</a:t>
            </a:r>
            <a:r>
              <a:rPr sz="750" i="1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45" dirty="0">
                <a:solidFill>
                  <a:srgbClr val="231F20"/>
                </a:solidFill>
                <a:latin typeface="Verdana"/>
                <a:cs typeface="Verdana"/>
              </a:rPr>
              <a:t>cu</a:t>
            </a:r>
            <a:r>
              <a:rPr sz="750" i="1" spc="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100" dirty="0">
                <a:solidFill>
                  <a:srgbClr val="231F20"/>
                </a:solidFill>
                <a:latin typeface="Verdana"/>
                <a:cs typeface="Verdana"/>
              </a:rPr>
              <a:t>un</a:t>
            </a:r>
            <a:r>
              <a:rPr sz="750" i="1" spc="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35" dirty="0">
                <a:solidFill>
                  <a:srgbClr val="231F20"/>
                </a:solidFill>
                <a:latin typeface="Verdana"/>
                <a:cs typeface="Verdana"/>
              </a:rPr>
              <a:t>adevăr</a:t>
            </a:r>
            <a:r>
              <a:rPr sz="750" i="1" spc="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5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750" i="1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35" dirty="0">
                <a:solidFill>
                  <a:srgbClr val="231F20"/>
                </a:solidFill>
                <a:latin typeface="Verdana"/>
                <a:cs typeface="Verdana"/>
              </a:rPr>
              <a:t>nerostit</a:t>
            </a:r>
            <a:r>
              <a:rPr sz="750" i="1" spc="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pe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buze:</a:t>
            </a:r>
            <a:r>
              <a:rPr sz="750" i="1" spc="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sz="750" i="1" spc="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veste</a:t>
            </a:r>
            <a:r>
              <a:rPr sz="750" i="1" spc="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care</a:t>
            </a:r>
            <a:r>
              <a:rPr sz="750" i="1" spc="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le-ar</a:t>
            </a:r>
            <a:r>
              <a:rPr sz="750" i="1" spc="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putea</a:t>
            </a:r>
            <a:r>
              <a:rPr sz="750" i="1" spc="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frânge</a:t>
            </a:r>
            <a:r>
              <a:rPr sz="750" i="1" spc="10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inimile</a:t>
            </a:r>
            <a:r>
              <a:rPr sz="750" i="1" spc="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și </a:t>
            </a:r>
            <a:r>
              <a:rPr sz="750" i="1" spc="-10" dirty="0">
                <a:solidFill>
                  <a:srgbClr val="231F20"/>
                </a:solidFill>
                <a:latin typeface="Verdana"/>
                <a:cs typeface="Verdana"/>
              </a:rPr>
              <a:t>întoarce</a:t>
            </a:r>
            <a:r>
              <a:rPr sz="750" i="1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20" dirty="0">
                <a:solidFill>
                  <a:srgbClr val="231F20"/>
                </a:solidFill>
                <a:latin typeface="Verdana"/>
                <a:cs typeface="Verdana"/>
              </a:rPr>
              <a:t>vietile</a:t>
            </a:r>
            <a:r>
              <a:rPr sz="750" i="1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pe</a:t>
            </a:r>
            <a:r>
              <a:rPr sz="750" i="1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20" dirty="0">
                <a:solidFill>
                  <a:srgbClr val="231F20"/>
                </a:solidFill>
                <a:latin typeface="Verdana"/>
                <a:cs typeface="Verdana"/>
              </a:rPr>
              <a:t>dos.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909896" y="6695678"/>
            <a:ext cx="94615" cy="69723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450" spc="-85" dirty="0">
                <a:solidFill>
                  <a:srgbClr val="231F20"/>
                </a:solidFill>
                <a:latin typeface="Verdana"/>
                <a:cs typeface="Verdana"/>
              </a:rPr>
              <a:t>©</a:t>
            </a:r>
            <a:r>
              <a:rPr sz="4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0" dirty="0">
                <a:solidFill>
                  <a:srgbClr val="231F20"/>
                </a:solidFill>
                <a:latin typeface="Verdana"/>
                <a:cs typeface="Verdana"/>
              </a:rPr>
              <a:t>Jean-</a:t>
            </a:r>
            <a:r>
              <a:rPr sz="450" spc="-10" dirty="0">
                <a:solidFill>
                  <a:srgbClr val="231F20"/>
                </a:solidFill>
                <a:latin typeface="Verdana"/>
                <a:cs typeface="Verdana"/>
              </a:rPr>
              <a:t>Louis</a:t>
            </a:r>
            <a:r>
              <a:rPr sz="4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0" spc="-10" dirty="0">
                <a:solidFill>
                  <a:srgbClr val="231F20"/>
                </a:solidFill>
                <a:latin typeface="Verdana"/>
                <a:cs typeface="Verdana"/>
              </a:rPr>
              <a:t>Fernandez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67299" y="102932"/>
            <a:ext cx="338074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spc="-535" dirty="0"/>
              <a:t>Valentina</a:t>
            </a:r>
            <a:endParaRPr sz="7000"/>
          </a:p>
        </p:txBody>
      </p:sp>
      <p:sp>
        <p:nvSpPr>
          <p:cNvPr id="34" name="object 34"/>
          <p:cNvSpPr/>
          <p:nvPr/>
        </p:nvSpPr>
        <p:spPr>
          <a:xfrm>
            <a:off x="179999" y="116298"/>
            <a:ext cx="4068445" cy="0"/>
          </a:xfrm>
          <a:custGeom>
            <a:avLst/>
            <a:gdLst/>
            <a:ahLst/>
            <a:cxnLst/>
            <a:rect l="l" t="t" r="r" b="b"/>
            <a:pathLst>
              <a:path w="4068445">
                <a:moveTo>
                  <a:pt x="0" y="0"/>
                </a:moveTo>
                <a:lnTo>
                  <a:pt x="406800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67299" y="120086"/>
            <a:ext cx="185293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40" dirty="0">
                <a:solidFill>
                  <a:srgbClr val="231F20"/>
                </a:solidFill>
                <a:latin typeface="Verdana"/>
                <a:cs typeface="Verdana"/>
              </a:rPr>
              <a:t>Caroline</a:t>
            </a:r>
            <a:r>
              <a:rPr sz="13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Verdana"/>
                <a:cs typeface="Verdana"/>
              </a:rPr>
              <a:t>Guiela</a:t>
            </a:r>
            <a:r>
              <a:rPr sz="1300" spc="-1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Verdana"/>
                <a:cs typeface="Verdana"/>
              </a:rPr>
              <a:t>Nguyen</a:t>
            </a:r>
            <a:endParaRPr sz="1300">
              <a:latin typeface="Verdana"/>
              <a:cs typeface="Verdana"/>
            </a:endParaRPr>
          </a:p>
        </p:txBody>
      </p:sp>
      <p:pic>
        <p:nvPicPr>
          <p:cNvPr id="36" name="object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0007" y="12"/>
            <a:ext cx="4680000" cy="7559992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5207299" y="120086"/>
            <a:ext cx="3488690" cy="40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80"/>
              </a:lnSpc>
              <a:spcBef>
                <a:spcPts val="100"/>
              </a:spcBef>
            </a:pPr>
            <a:r>
              <a:rPr sz="1300" spc="-10" dirty="0">
                <a:solidFill>
                  <a:srgbClr val="FF598C"/>
                </a:solidFill>
                <a:latin typeface="Verdana"/>
                <a:cs typeface="Verdana"/>
              </a:rPr>
              <a:t>Production</a:t>
            </a:r>
            <a:endParaRPr sz="1300">
              <a:latin typeface="Verdana"/>
              <a:cs typeface="Verdana"/>
            </a:endParaRPr>
          </a:p>
          <a:p>
            <a:pPr marL="12700">
              <a:lnSpc>
                <a:spcPts val="1480"/>
              </a:lnSpc>
            </a:pPr>
            <a:r>
              <a:rPr sz="1300" dirty="0">
                <a:solidFill>
                  <a:srgbClr val="FF598C"/>
                </a:solidFill>
                <a:latin typeface="Verdana"/>
                <a:cs typeface="Verdana"/>
              </a:rPr>
              <a:t>Spectacle</a:t>
            </a:r>
            <a:r>
              <a:rPr sz="1300" spc="-125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FF598C"/>
                </a:solidFill>
                <a:latin typeface="Verdana"/>
                <a:cs typeface="Verdana"/>
              </a:rPr>
              <a:t>en</a:t>
            </a:r>
            <a:r>
              <a:rPr sz="1300" spc="-125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FF598C"/>
                </a:solidFill>
                <a:latin typeface="Verdana"/>
                <a:cs typeface="Verdana"/>
              </a:rPr>
              <a:t>français</a:t>
            </a:r>
            <a:r>
              <a:rPr sz="1300" spc="-125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1300" spc="-30" dirty="0">
                <a:solidFill>
                  <a:srgbClr val="FF598C"/>
                </a:solidFill>
                <a:latin typeface="Verdana"/>
                <a:cs typeface="Verdana"/>
              </a:rPr>
              <a:t>et</a:t>
            </a:r>
            <a:r>
              <a:rPr sz="1300" spc="-120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FF598C"/>
                </a:solidFill>
                <a:latin typeface="Verdana"/>
                <a:cs typeface="Verdana"/>
              </a:rPr>
              <a:t>en</a:t>
            </a:r>
            <a:r>
              <a:rPr sz="1300" spc="-125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1300" spc="-45" dirty="0">
                <a:solidFill>
                  <a:srgbClr val="FF598C"/>
                </a:solidFill>
                <a:latin typeface="Verdana"/>
                <a:cs typeface="Verdana"/>
              </a:rPr>
              <a:t>roumain</a:t>
            </a:r>
            <a:r>
              <a:rPr sz="1300" spc="-125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FF598C"/>
                </a:solidFill>
                <a:latin typeface="Verdana"/>
                <a:cs typeface="Verdana"/>
              </a:rPr>
              <a:t>surtitré</a:t>
            </a:r>
            <a:endParaRPr sz="1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299" y="7202205"/>
            <a:ext cx="22352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25" dirty="0">
                <a:solidFill>
                  <a:srgbClr val="231F20"/>
                </a:solidFill>
                <a:latin typeface="Verdana"/>
                <a:cs typeface="Verdana"/>
              </a:rPr>
              <a:t>28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28799" y="3761704"/>
            <a:ext cx="1519555" cy="0"/>
          </a:xfrm>
          <a:custGeom>
            <a:avLst/>
            <a:gdLst/>
            <a:ahLst/>
            <a:cxnLst/>
            <a:rect l="l" t="t" r="r" b="b"/>
            <a:pathLst>
              <a:path w="1519554">
                <a:moveTo>
                  <a:pt x="0" y="0"/>
                </a:moveTo>
                <a:lnTo>
                  <a:pt x="151919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28799" y="4001734"/>
            <a:ext cx="1519555" cy="0"/>
          </a:xfrm>
          <a:custGeom>
            <a:avLst/>
            <a:gdLst/>
            <a:ahLst/>
            <a:cxnLst/>
            <a:rect l="l" t="t" r="r" b="b"/>
            <a:pathLst>
              <a:path w="1519554">
                <a:moveTo>
                  <a:pt x="0" y="0"/>
                </a:moveTo>
                <a:lnTo>
                  <a:pt x="151919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28799" y="4241764"/>
            <a:ext cx="1519555" cy="0"/>
          </a:xfrm>
          <a:custGeom>
            <a:avLst/>
            <a:gdLst/>
            <a:ahLst/>
            <a:cxnLst/>
            <a:rect l="l" t="t" r="r" b="b"/>
            <a:pathLst>
              <a:path w="1519554">
                <a:moveTo>
                  <a:pt x="0" y="0"/>
                </a:moveTo>
                <a:lnTo>
                  <a:pt x="151919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28799" y="4801834"/>
            <a:ext cx="1519555" cy="0"/>
          </a:xfrm>
          <a:custGeom>
            <a:avLst/>
            <a:gdLst/>
            <a:ahLst/>
            <a:cxnLst/>
            <a:rect l="l" t="t" r="r" b="b"/>
            <a:pathLst>
              <a:path w="1519554">
                <a:moveTo>
                  <a:pt x="0" y="0"/>
                </a:moveTo>
                <a:lnTo>
                  <a:pt x="151919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28799" y="5281894"/>
            <a:ext cx="1519555" cy="0"/>
          </a:xfrm>
          <a:custGeom>
            <a:avLst/>
            <a:gdLst/>
            <a:ahLst/>
            <a:cxnLst/>
            <a:rect l="l" t="t" r="r" b="b"/>
            <a:pathLst>
              <a:path w="1519554">
                <a:moveTo>
                  <a:pt x="0" y="0"/>
                </a:moveTo>
                <a:lnTo>
                  <a:pt x="151919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28799" y="5601934"/>
            <a:ext cx="1519555" cy="0"/>
          </a:xfrm>
          <a:custGeom>
            <a:avLst/>
            <a:gdLst/>
            <a:ahLst/>
            <a:cxnLst/>
            <a:rect l="l" t="t" r="r" b="b"/>
            <a:pathLst>
              <a:path w="1519554">
                <a:moveTo>
                  <a:pt x="0" y="0"/>
                </a:moveTo>
                <a:lnTo>
                  <a:pt x="151919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16099" y="3759201"/>
            <a:ext cx="422275" cy="19240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630"/>
              </a:lnSpc>
              <a:spcBef>
                <a:spcPts val="165"/>
              </a:spcBef>
            </a:pP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[Texte]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Inua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Ellams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16099" y="3999231"/>
            <a:ext cx="1347470" cy="1924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645"/>
              </a:lnSpc>
              <a:spcBef>
                <a:spcPts val="120"/>
              </a:spcBef>
            </a:pP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[Mise</a:t>
            </a:r>
            <a:r>
              <a:rPr sz="55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scène]</a:t>
            </a:r>
            <a:endParaRPr sz="550">
              <a:latin typeface="Verdana"/>
              <a:cs typeface="Verdana"/>
            </a:endParaRPr>
          </a:p>
          <a:p>
            <a:pPr marL="12700">
              <a:lnSpc>
                <a:spcPts val="645"/>
              </a:lnSpc>
            </a:pP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Junior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Mthombeni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Michael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 Cock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16099" y="4239261"/>
            <a:ext cx="1491615" cy="51244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645"/>
              </a:lnSpc>
              <a:spcBef>
                <a:spcPts val="120"/>
              </a:spcBef>
            </a:pP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[Avec]</a:t>
            </a:r>
            <a:endParaRPr sz="550">
              <a:latin typeface="Verdana"/>
              <a:cs typeface="Verdana"/>
            </a:endParaRPr>
          </a:p>
          <a:p>
            <a:pPr marL="12700" marR="5080">
              <a:lnSpc>
                <a:spcPts val="630"/>
              </a:lnSpc>
              <a:spcBef>
                <a:spcPts val="30"/>
              </a:spcBef>
            </a:pPr>
            <a:r>
              <a:rPr sz="550" spc="-55" dirty="0">
                <a:solidFill>
                  <a:srgbClr val="231F20"/>
                </a:solidFill>
                <a:latin typeface="Verdana"/>
                <a:cs typeface="Verdana"/>
              </a:rPr>
              <a:t>P.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Adade,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Junior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Akwety,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BATGAME,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Hippolyte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Bohouo,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Martin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Chishimba,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Salif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Cissé,</a:t>
            </a:r>
            <a:r>
              <a:rPr sz="5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Yoli</a:t>
            </a:r>
            <a:r>
              <a:rPr sz="5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Fuller,</a:t>
            </a:r>
            <a:r>
              <a:rPr sz="5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Aristote Luyindela,</a:t>
            </a:r>
            <a:r>
              <a:rPr sz="5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José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Mavà,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Jovial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Mbenga,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Souleymane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Sylla,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Clyde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Yeguete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16099" y="4799331"/>
            <a:ext cx="1539875" cy="432434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630"/>
              </a:lnSpc>
              <a:spcBef>
                <a:spcPts val="165"/>
              </a:spcBef>
            </a:pP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[Scénographie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lumière]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Stef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Stessel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[Costumes]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Marie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Lovenberg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[Collaboration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artistique]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Caroline</a:t>
            </a:r>
            <a:r>
              <a:rPr sz="5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Gonce</a:t>
            </a:r>
            <a:r>
              <a:rPr sz="5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[Dramaturgie]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Gerardo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Salinas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[Régie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générale]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Baptiste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Wattier</a:t>
            </a:r>
            <a:r>
              <a:rPr sz="5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[Visuels]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Kelvin</a:t>
            </a:r>
            <a:r>
              <a:rPr sz="5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Konadu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16099" y="5279391"/>
            <a:ext cx="1334135" cy="27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645"/>
              </a:lnSpc>
              <a:spcBef>
                <a:spcPts val="120"/>
              </a:spcBef>
            </a:pP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Durée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estimée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20" dirty="0">
                <a:solidFill>
                  <a:srgbClr val="231F20"/>
                </a:solidFill>
                <a:latin typeface="Verdana"/>
                <a:cs typeface="Verdana"/>
              </a:rPr>
              <a:t>1</a:t>
            </a:r>
            <a:r>
              <a:rPr sz="5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h</a:t>
            </a:r>
            <a:r>
              <a:rPr sz="5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45</a:t>
            </a:r>
            <a:endParaRPr sz="550">
              <a:latin typeface="Verdana"/>
              <a:cs typeface="Verdana"/>
            </a:endParaRPr>
          </a:p>
          <a:p>
            <a:pPr marL="12700" marR="5080">
              <a:lnSpc>
                <a:spcPts val="630"/>
              </a:lnSpc>
              <a:spcBef>
                <a:spcPts val="30"/>
              </a:spcBef>
            </a:pP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Tous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les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jours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à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20</a:t>
            </a:r>
            <a:r>
              <a:rPr sz="5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h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sauf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sam.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8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à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60" dirty="0">
                <a:solidFill>
                  <a:srgbClr val="231F20"/>
                </a:solidFill>
                <a:latin typeface="Verdana"/>
                <a:cs typeface="Verdana"/>
              </a:rPr>
              <a:t>18</a:t>
            </a:r>
            <a:r>
              <a:rPr sz="5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h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Relâche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dim.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9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16099" y="5599431"/>
            <a:ext cx="1200785" cy="1924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645"/>
              </a:lnSpc>
              <a:spcBef>
                <a:spcPts val="120"/>
              </a:spcBef>
            </a:pP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«</a:t>
            </a:r>
            <a:r>
              <a:rPr sz="5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À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taaaable</a:t>
            </a:r>
            <a:r>
              <a:rPr sz="5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55" dirty="0">
                <a:solidFill>
                  <a:srgbClr val="231F20"/>
                </a:solidFill>
                <a:latin typeface="Verdana"/>
                <a:cs typeface="Verdana"/>
              </a:rPr>
              <a:t>!</a:t>
            </a:r>
            <a:r>
              <a:rPr sz="5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»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jeu.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6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à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60" dirty="0">
                <a:solidFill>
                  <a:srgbClr val="231F20"/>
                </a:solidFill>
                <a:latin typeface="Verdana"/>
                <a:cs typeface="Verdana"/>
              </a:rPr>
              <a:t>19</a:t>
            </a:r>
            <a:r>
              <a:rPr sz="5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h</a:t>
            </a:r>
            <a:endParaRPr sz="550">
              <a:latin typeface="Verdana"/>
              <a:cs typeface="Verdana"/>
            </a:endParaRPr>
          </a:p>
          <a:p>
            <a:pPr marL="12700">
              <a:lnSpc>
                <a:spcPts val="645"/>
              </a:lnSpc>
            </a:pP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«</a:t>
            </a:r>
            <a:r>
              <a:rPr sz="5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On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se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dit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tout</a:t>
            </a:r>
            <a:r>
              <a:rPr sz="5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55" dirty="0">
                <a:solidFill>
                  <a:srgbClr val="231F20"/>
                </a:solidFill>
                <a:latin typeface="Verdana"/>
                <a:cs typeface="Verdana"/>
              </a:rPr>
              <a:t>!</a:t>
            </a:r>
            <a:r>
              <a:rPr sz="5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»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mer.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70" dirty="0">
                <a:solidFill>
                  <a:srgbClr val="231F20"/>
                </a:solidFill>
                <a:latin typeface="Verdana"/>
                <a:cs typeface="Verdana"/>
              </a:rPr>
              <a:t>12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à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70" dirty="0">
                <a:solidFill>
                  <a:srgbClr val="231F20"/>
                </a:solidFill>
                <a:latin typeface="Verdana"/>
                <a:cs typeface="Verdana"/>
              </a:rPr>
              <a:t>12</a:t>
            </a:r>
            <a:r>
              <a:rPr sz="5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h</a:t>
            </a:r>
            <a:r>
              <a:rPr sz="5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30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9999" y="2825299"/>
            <a:ext cx="4068445" cy="0"/>
          </a:xfrm>
          <a:custGeom>
            <a:avLst/>
            <a:gdLst/>
            <a:ahLst/>
            <a:cxnLst/>
            <a:rect l="l" t="t" r="r" b="b"/>
            <a:pathLst>
              <a:path w="4068445">
                <a:moveTo>
                  <a:pt x="0" y="0"/>
                </a:moveTo>
                <a:lnTo>
                  <a:pt x="406800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67299" y="2820087"/>
            <a:ext cx="16052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60" dirty="0">
                <a:solidFill>
                  <a:srgbClr val="231F20"/>
                </a:solidFill>
                <a:latin typeface="Verdana"/>
                <a:cs typeface="Verdana"/>
              </a:rPr>
              <a:t>Du</a:t>
            </a:r>
            <a:r>
              <a:rPr sz="1300" spc="-1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Verdana"/>
                <a:cs typeface="Verdana"/>
              </a:rPr>
              <a:t>4</a:t>
            </a:r>
            <a:r>
              <a:rPr sz="1300" spc="-1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Verdana"/>
                <a:cs typeface="Verdana"/>
              </a:rPr>
              <a:t>au</a:t>
            </a:r>
            <a:r>
              <a:rPr sz="1300" spc="-1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00" spc="-170" dirty="0">
                <a:solidFill>
                  <a:srgbClr val="231F20"/>
                </a:solidFill>
                <a:latin typeface="Verdana"/>
                <a:cs typeface="Verdana"/>
              </a:rPr>
              <a:t>14</a:t>
            </a:r>
            <a:r>
              <a:rPr sz="1300" spc="-1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Verdana"/>
                <a:cs typeface="Verdana"/>
              </a:rPr>
              <a:t>nov.</a:t>
            </a:r>
            <a:r>
              <a:rPr sz="1300" spc="-1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Verdana"/>
                <a:cs typeface="Verdana"/>
              </a:rPr>
              <a:t>2025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10590" y="2820087"/>
            <a:ext cx="92329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45" dirty="0">
                <a:solidFill>
                  <a:srgbClr val="231F20"/>
                </a:solidFill>
                <a:latin typeface="Verdana"/>
                <a:cs typeface="Verdana"/>
              </a:rPr>
              <a:t>Salle</a:t>
            </a:r>
            <a:r>
              <a:rPr sz="13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Verdana"/>
                <a:cs typeface="Verdana"/>
              </a:rPr>
              <a:t>Koltès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7299" y="3740063"/>
            <a:ext cx="2398395" cy="186690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algn="just">
              <a:lnSpc>
                <a:spcPts val="850"/>
              </a:lnSpc>
              <a:spcBef>
                <a:spcPts val="170"/>
              </a:spcBef>
            </a:pPr>
            <a:r>
              <a:rPr sz="750" spc="-40" dirty="0">
                <a:solidFill>
                  <a:srgbClr val="231F20"/>
                </a:solidFill>
                <a:latin typeface="Verdana"/>
                <a:cs typeface="Verdana"/>
              </a:rPr>
              <a:t>Inspiré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0" dirty="0">
                <a:solidFill>
                  <a:srgbClr val="231F20"/>
                </a:solidFill>
                <a:latin typeface="Verdana"/>
                <a:cs typeface="Verdana"/>
              </a:rPr>
              <a:t>par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l’histoire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40" dirty="0">
                <a:solidFill>
                  <a:srgbClr val="231F20"/>
                </a:solidFill>
                <a:latin typeface="Verdana"/>
                <a:cs typeface="Verdana"/>
              </a:rPr>
              <a:t>d’un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barbier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Leeds,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ancienne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cité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industrielle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65" dirty="0">
                <a:solidFill>
                  <a:srgbClr val="231F20"/>
                </a:solidFill>
                <a:latin typeface="Verdana"/>
                <a:cs typeface="Verdana"/>
              </a:rPr>
              <a:t>du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40" dirty="0">
                <a:solidFill>
                  <a:srgbClr val="231F20"/>
                </a:solidFill>
                <a:latin typeface="Verdana"/>
                <a:cs typeface="Verdana"/>
              </a:rPr>
              <a:t>Nord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45" dirty="0">
                <a:solidFill>
                  <a:srgbClr val="231F20"/>
                </a:solidFill>
                <a:latin typeface="Verdana"/>
                <a:cs typeface="Verdana"/>
              </a:rPr>
              <a:t>l’Angleterre,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30" dirty="0">
                <a:solidFill>
                  <a:srgbClr val="231F20"/>
                </a:solidFill>
                <a:latin typeface="Verdana"/>
                <a:cs typeface="Verdana"/>
              </a:rPr>
              <a:t>Barber</a:t>
            </a:r>
            <a:r>
              <a:rPr sz="750" i="1" spc="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20" dirty="0">
                <a:solidFill>
                  <a:srgbClr val="231F20"/>
                </a:solidFill>
                <a:latin typeface="Verdana"/>
                <a:cs typeface="Verdana"/>
              </a:rPr>
              <a:t>Shop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Chronicles</a:t>
            </a:r>
            <a:r>
              <a:rPr sz="750" i="1" spc="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invite</a:t>
            </a:r>
            <a:r>
              <a:rPr sz="750" spc="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le</a:t>
            </a:r>
            <a:r>
              <a:rPr sz="750" spc="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public</a:t>
            </a:r>
            <a:r>
              <a:rPr sz="750" spc="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au</a:t>
            </a:r>
            <a:r>
              <a:rPr sz="750" spc="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cœur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d’un</a:t>
            </a:r>
            <a:r>
              <a:rPr sz="750" spc="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salon</a:t>
            </a:r>
            <a:r>
              <a:rPr sz="750" spc="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de </a:t>
            </a:r>
            <a:r>
              <a:rPr sz="750" spc="-35" dirty="0">
                <a:solidFill>
                  <a:srgbClr val="231F20"/>
                </a:solidFill>
                <a:latin typeface="Verdana"/>
                <a:cs typeface="Verdana"/>
              </a:rPr>
              <a:t>barbier,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lieu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sociabilité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0" dirty="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des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 mémoires vives de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750" spc="1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diaspora</a:t>
            </a:r>
            <a:r>
              <a:rPr sz="750" spc="1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africaine.</a:t>
            </a:r>
            <a:r>
              <a:rPr sz="750" spc="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750" spc="1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pièce</a:t>
            </a:r>
            <a:r>
              <a:rPr sz="750" spc="1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du</a:t>
            </a:r>
            <a:r>
              <a:rPr sz="750" spc="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poète</a:t>
            </a:r>
            <a:r>
              <a:rPr sz="750" spc="1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anglo- nigérian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5" dirty="0">
                <a:solidFill>
                  <a:srgbClr val="231F20"/>
                </a:solidFill>
                <a:latin typeface="Verdana"/>
                <a:cs typeface="Verdana"/>
              </a:rPr>
              <a:t>Inua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Ellams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ouvre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les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portes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d’un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espace 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intergénérationnel,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0" dirty="0">
                <a:solidFill>
                  <a:srgbClr val="231F20"/>
                </a:solidFill>
                <a:latin typeface="Verdana"/>
                <a:cs typeface="Verdana"/>
              </a:rPr>
              <a:t>où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45" dirty="0">
                <a:solidFill>
                  <a:srgbClr val="231F20"/>
                </a:solidFill>
                <a:latin typeface="Verdana"/>
                <a:cs typeface="Verdana"/>
              </a:rPr>
              <a:t>l’on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entend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résonner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5" dirty="0">
                <a:solidFill>
                  <a:srgbClr val="231F20"/>
                </a:solidFill>
                <a:latin typeface="Verdana"/>
                <a:cs typeface="Verdana"/>
              </a:rPr>
              <a:t>le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wolof, 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le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lingala,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le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soninké,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le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bambara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0" dirty="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le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bamiléké.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Les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plaisanteries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peuvent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0" dirty="0">
                <a:solidFill>
                  <a:srgbClr val="231F20"/>
                </a:solidFill>
                <a:latin typeface="Verdana"/>
                <a:cs typeface="Verdana"/>
              </a:rPr>
              <a:t>être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acerbes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mais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elles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visent </a:t>
            </a:r>
            <a:r>
              <a:rPr sz="750" spc="-45" dirty="0">
                <a:solidFill>
                  <a:srgbClr val="231F20"/>
                </a:solidFill>
                <a:latin typeface="Verdana"/>
                <a:cs typeface="Verdana"/>
              </a:rPr>
              <a:t>juste.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Business,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relations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avec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les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parents,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40" dirty="0">
                <a:solidFill>
                  <a:srgbClr val="231F20"/>
                </a:solidFill>
                <a:latin typeface="Verdana"/>
                <a:cs typeface="Verdana"/>
              </a:rPr>
              <a:t>amour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et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politique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s’enchevêtrent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 dans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des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 récits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portés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par </a:t>
            </a:r>
            <a:r>
              <a:rPr sz="750" spc="-95" dirty="0">
                <a:solidFill>
                  <a:srgbClr val="231F20"/>
                </a:solidFill>
                <a:latin typeface="Verdana"/>
                <a:cs typeface="Verdana"/>
              </a:rPr>
              <a:t>le</a:t>
            </a:r>
            <a:r>
              <a:rPr sz="750" spc="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5" dirty="0">
                <a:solidFill>
                  <a:srgbClr val="231F20"/>
                </a:solidFill>
                <a:latin typeface="Verdana"/>
                <a:cs typeface="Verdana"/>
              </a:rPr>
              <a:t>verbe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70" dirty="0">
                <a:solidFill>
                  <a:srgbClr val="231F20"/>
                </a:solidFill>
                <a:latin typeface="Verdana"/>
                <a:cs typeface="Verdana"/>
              </a:rPr>
              <a:t>haut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750" spc="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45" dirty="0">
                <a:solidFill>
                  <a:srgbClr val="231F20"/>
                </a:solidFill>
                <a:latin typeface="Verdana"/>
                <a:cs typeface="Verdana"/>
              </a:rPr>
              <a:t>l’humour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8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750" spc="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ces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45" dirty="0">
                <a:solidFill>
                  <a:srgbClr val="231F20"/>
                </a:solidFill>
                <a:latin typeface="Verdana"/>
                <a:cs typeface="Verdana"/>
              </a:rPr>
              <a:t>hommes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5" dirty="0">
                <a:solidFill>
                  <a:srgbClr val="231F20"/>
                </a:solidFill>
                <a:latin typeface="Verdana"/>
                <a:cs typeface="Verdana"/>
              </a:rPr>
              <a:t>qui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trouvent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chez</a:t>
            </a:r>
            <a:r>
              <a:rPr sz="750" spc="1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le</a:t>
            </a:r>
            <a:r>
              <a:rPr sz="750" spc="1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barbier</a:t>
            </a:r>
            <a:r>
              <a:rPr sz="750" spc="1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un</a:t>
            </a:r>
            <a:r>
              <a:rPr sz="750" spc="1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espace</a:t>
            </a:r>
            <a:r>
              <a:rPr sz="750" spc="1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750" spc="1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soin,</a:t>
            </a:r>
            <a:r>
              <a:rPr sz="750" spc="1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mais</a:t>
            </a:r>
            <a:r>
              <a:rPr sz="750" spc="1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aussi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d’écoute</a:t>
            </a:r>
            <a:r>
              <a:rPr sz="7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7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7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conseil.</a:t>
            </a:r>
            <a:r>
              <a:rPr sz="7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À</a:t>
            </a:r>
            <a:r>
              <a:rPr sz="7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défaut</a:t>
            </a:r>
            <a:r>
              <a:rPr sz="7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7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pouvoir</a:t>
            </a:r>
            <a:r>
              <a:rPr sz="7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couper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vos</a:t>
            </a:r>
            <a:r>
              <a:rPr sz="750" spc="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cheveux,</a:t>
            </a:r>
            <a:r>
              <a:rPr sz="750" spc="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raser</a:t>
            </a:r>
            <a:r>
              <a:rPr sz="750" spc="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votre</a:t>
            </a:r>
            <a:r>
              <a:rPr sz="750" spc="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barbe</a:t>
            </a:r>
            <a:r>
              <a:rPr sz="750" spc="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ou</a:t>
            </a:r>
            <a:r>
              <a:rPr sz="750" spc="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tailler</a:t>
            </a:r>
            <a:r>
              <a:rPr sz="750" spc="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votre moustache,</a:t>
            </a:r>
            <a:r>
              <a:rPr sz="750" spc="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installez-</a:t>
            </a:r>
            <a:r>
              <a:rPr sz="750" spc="-35" dirty="0">
                <a:solidFill>
                  <a:srgbClr val="231F20"/>
                </a:solidFill>
                <a:latin typeface="Verdana"/>
                <a:cs typeface="Verdana"/>
              </a:rPr>
              <a:t>vous</a:t>
            </a:r>
            <a:r>
              <a:rPr sz="750" spc="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confortablement</a:t>
            </a:r>
            <a:r>
              <a:rPr sz="750" spc="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pour</a:t>
            </a:r>
            <a:r>
              <a:rPr sz="750" spc="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un voyage</a:t>
            </a:r>
            <a:r>
              <a:rPr sz="75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entre</a:t>
            </a:r>
            <a:r>
              <a:rPr sz="75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Abidjan,</a:t>
            </a:r>
            <a:r>
              <a:rPr sz="75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Bruxelles,</a:t>
            </a:r>
            <a:r>
              <a:rPr sz="7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5" dirty="0">
                <a:solidFill>
                  <a:srgbClr val="231F20"/>
                </a:solidFill>
                <a:latin typeface="Verdana"/>
                <a:cs typeface="Verdana"/>
              </a:rPr>
              <a:t>Dakar</a:t>
            </a:r>
            <a:r>
              <a:rPr sz="75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75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Kinshasa</a:t>
            </a:r>
            <a:r>
              <a:rPr sz="750" spc="-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0" dirty="0">
                <a:solidFill>
                  <a:srgbClr val="231F20"/>
                </a:solidFill>
                <a:latin typeface="Verdana"/>
                <a:cs typeface="Verdana"/>
              </a:rPr>
              <a:t>!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7299" y="5683163"/>
            <a:ext cx="2396490" cy="100330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algn="just">
              <a:lnSpc>
                <a:spcPts val="850"/>
              </a:lnSpc>
              <a:spcBef>
                <a:spcPts val="170"/>
              </a:spcBef>
            </a:pP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[wo]</a:t>
            </a:r>
            <a:r>
              <a:rPr sz="750" spc="145" dirty="0">
                <a:solidFill>
                  <a:srgbClr val="231F20"/>
                </a:solidFill>
                <a:latin typeface="Verdana"/>
                <a:cs typeface="Verdana"/>
              </a:rPr>
              <a:t> 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Piyees</a:t>
            </a:r>
            <a:r>
              <a:rPr sz="750" i="1" spc="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bi taalifkat Anglo-Nigeria</a:t>
            </a:r>
            <a:r>
              <a:rPr sz="750" i="1" spc="-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bii di </a:t>
            </a:r>
            <a:r>
              <a:rPr sz="750" i="1" spc="-20" dirty="0">
                <a:solidFill>
                  <a:srgbClr val="231F20"/>
                </a:solidFill>
                <a:latin typeface="Verdana"/>
                <a:cs typeface="Verdana"/>
              </a:rPr>
              <a:t>Inua </a:t>
            </a:r>
            <a:r>
              <a:rPr sz="750" i="1" spc="-35" dirty="0">
                <a:solidFill>
                  <a:srgbClr val="231F20"/>
                </a:solidFill>
                <a:latin typeface="Verdana"/>
                <a:cs typeface="Verdana"/>
              </a:rPr>
              <a:t>Ellams bind,</a:t>
            </a:r>
            <a:r>
              <a:rPr sz="750" i="1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35" dirty="0">
                <a:solidFill>
                  <a:srgbClr val="231F20"/>
                </a:solidFill>
                <a:latin typeface="Verdana"/>
                <a:cs typeface="Verdana"/>
              </a:rPr>
              <a:t>dafa</a:t>
            </a:r>
            <a:r>
              <a:rPr sz="750" i="1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20" dirty="0">
                <a:solidFill>
                  <a:srgbClr val="231F20"/>
                </a:solidFill>
                <a:latin typeface="Verdana"/>
                <a:cs typeface="Verdana"/>
              </a:rPr>
              <a:t>ubbi</a:t>
            </a:r>
            <a:r>
              <a:rPr sz="750" i="1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35" dirty="0">
                <a:solidFill>
                  <a:srgbClr val="231F20"/>
                </a:solidFill>
                <a:latin typeface="Verdana"/>
                <a:cs typeface="Verdana"/>
              </a:rPr>
              <a:t>buntu</a:t>
            </a:r>
            <a:r>
              <a:rPr sz="750" i="1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90" dirty="0">
                <a:solidFill>
                  <a:srgbClr val="231F20"/>
                </a:solidFill>
                <a:latin typeface="Verdana"/>
                <a:cs typeface="Verdana"/>
              </a:rPr>
              <a:t>yi</a:t>
            </a:r>
            <a:r>
              <a:rPr sz="750" i="1" spc="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20" dirty="0">
                <a:solidFill>
                  <a:srgbClr val="231F20"/>
                </a:solidFill>
                <a:latin typeface="Verdana"/>
                <a:cs typeface="Verdana"/>
              </a:rPr>
              <a:t>ci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30" dirty="0">
                <a:solidFill>
                  <a:srgbClr val="231F20"/>
                </a:solidFill>
                <a:latin typeface="Verdana"/>
                <a:cs typeface="Verdana"/>
              </a:rPr>
              <a:t>barab</a:t>
            </a:r>
            <a:r>
              <a:rPr sz="750" i="1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45" dirty="0">
                <a:solidFill>
                  <a:srgbClr val="231F20"/>
                </a:solidFill>
                <a:latin typeface="Verdana"/>
                <a:cs typeface="Verdana"/>
              </a:rPr>
              <a:t>buy</a:t>
            </a:r>
            <a:r>
              <a:rPr sz="750" i="1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Verdana"/>
                <a:cs typeface="Verdana"/>
              </a:rPr>
              <a:t>boole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 ay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jamono,</a:t>
            </a:r>
            <a:r>
              <a:rPr sz="750" i="1" spc="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fu</a:t>
            </a:r>
            <a:r>
              <a:rPr sz="750" i="1" spc="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Wolof,</a:t>
            </a:r>
            <a:r>
              <a:rPr sz="750" i="1" spc="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Lingala,</a:t>
            </a:r>
            <a:r>
              <a:rPr sz="750" i="1" spc="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Soninke,</a:t>
            </a:r>
            <a:r>
              <a:rPr sz="750" i="1" spc="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Bambara</a:t>
            </a:r>
            <a:r>
              <a:rPr sz="750" i="1" spc="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ak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Bamileke</a:t>
            </a:r>
            <a:r>
              <a:rPr sz="750" i="1" spc="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di</a:t>
            </a:r>
            <a:r>
              <a:rPr sz="750" i="1" spc="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déggoo.</a:t>
            </a:r>
            <a:r>
              <a:rPr sz="750" i="1" spc="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Kaf</a:t>
            </a:r>
            <a:r>
              <a:rPr sz="750" i="1" spc="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yi</a:t>
            </a:r>
            <a:r>
              <a:rPr sz="750" i="1" spc="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mën</a:t>
            </a:r>
            <a:r>
              <a:rPr sz="750" i="1" spc="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nañu</a:t>
            </a:r>
            <a:r>
              <a:rPr sz="750" i="1" spc="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am</a:t>
            </a:r>
            <a:r>
              <a:rPr sz="750" i="1" spc="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lu</a:t>
            </a:r>
            <a:r>
              <a:rPr sz="750" i="1" spc="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20" dirty="0">
                <a:solidFill>
                  <a:srgbClr val="231F20"/>
                </a:solidFill>
                <a:latin typeface="Verdana"/>
                <a:cs typeface="Verdana"/>
              </a:rPr>
              <a:t>ñaw, </a:t>
            </a:r>
            <a:r>
              <a:rPr sz="750" i="1" spc="-10" dirty="0">
                <a:solidFill>
                  <a:srgbClr val="231F20"/>
                </a:solidFill>
                <a:latin typeface="Verdana"/>
                <a:cs typeface="Verdana"/>
              </a:rPr>
              <a:t>waaye</a:t>
            </a:r>
            <a:r>
              <a:rPr sz="750" i="1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Verdana"/>
                <a:cs typeface="Verdana"/>
              </a:rPr>
              <a:t>amna</a:t>
            </a:r>
            <a:r>
              <a:rPr sz="750" i="1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ñu</a:t>
            </a:r>
            <a:r>
              <a:rPr sz="750" i="1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ci</a:t>
            </a:r>
            <a:r>
              <a:rPr sz="750" i="1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Verdana"/>
                <a:cs typeface="Verdana"/>
              </a:rPr>
              <a:t>yoon.</a:t>
            </a:r>
            <a:r>
              <a:rPr sz="750" i="1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Bisnees,</a:t>
            </a:r>
            <a:r>
              <a:rPr sz="750" i="1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diggante</a:t>
            </a:r>
            <a:r>
              <a:rPr sz="750" i="1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ak</a:t>
            </a:r>
            <a:r>
              <a:rPr sz="750" i="1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say </a:t>
            </a:r>
            <a:r>
              <a:rPr sz="750" i="1" spc="-55" dirty="0">
                <a:solidFill>
                  <a:srgbClr val="231F20"/>
                </a:solidFill>
                <a:latin typeface="Verdana"/>
                <a:cs typeface="Verdana"/>
              </a:rPr>
              <a:t>waajur,</a:t>
            </a:r>
            <a:r>
              <a:rPr sz="750" i="1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mbëggeel</a:t>
            </a:r>
            <a:r>
              <a:rPr sz="750" i="1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35" dirty="0">
                <a:solidFill>
                  <a:srgbClr val="231F20"/>
                </a:solidFill>
                <a:latin typeface="Verdana"/>
                <a:cs typeface="Verdana"/>
              </a:rPr>
              <a:t>ak</a:t>
            </a:r>
            <a:r>
              <a:rPr sz="750" i="1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Verdana"/>
                <a:cs typeface="Verdana"/>
              </a:rPr>
              <a:t>politik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Verdana"/>
                <a:cs typeface="Verdana"/>
              </a:rPr>
              <a:t>dañu</a:t>
            </a:r>
            <a:r>
              <a:rPr sz="750" i="1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boole</a:t>
            </a:r>
            <a:r>
              <a:rPr sz="750" i="1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seen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Verdana"/>
                <a:cs typeface="Verdana"/>
              </a:rPr>
              <a:t>biir</a:t>
            </a:r>
            <a:r>
              <a:rPr sz="750" i="1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ci </a:t>
            </a:r>
            <a:r>
              <a:rPr sz="750" i="1" spc="-40" dirty="0">
                <a:solidFill>
                  <a:srgbClr val="231F20"/>
                </a:solidFill>
                <a:latin typeface="Verdana"/>
                <a:cs typeface="Verdana"/>
              </a:rPr>
              <a:t>jaar-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jaar</a:t>
            </a:r>
            <a:r>
              <a:rPr sz="750" i="1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yu</a:t>
            </a:r>
            <a:r>
              <a:rPr sz="750" i="1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20" dirty="0">
                <a:solidFill>
                  <a:srgbClr val="231F20"/>
                </a:solidFill>
                <a:latin typeface="Verdana"/>
                <a:cs typeface="Verdana"/>
              </a:rPr>
              <a:t>am</a:t>
            </a:r>
            <a:r>
              <a:rPr sz="750" i="1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kàddu</a:t>
            </a:r>
            <a:r>
              <a:rPr sz="750" i="1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yu</a:t>
            </a:r>
            <a:r>
              <a:rPr sz="750" i="1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kawe</a:t>
            </a:r>
            <a:r>
              <a:rPr sz="750" i="1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ak</a:t>
            </a:r>
            <a:r>
              <a:rPr sz="750" i="1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komedi</a:t>
            </a:r>
            <a:r>
              <a:rPr sz="750" i="1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yu</a:t>
            </a:r>
            <a:r>
              <a:rPr sz="750" i="1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20" dirty="0">
                <a:solidFill>
                  <a:srgbClr val="231F20"/>
                </a:solidFill>
                <a:latin typeface="Verdana"/>
                <a:cs typeface="Verdana"/>
              </a:rPr>
              <a:t>góor </a:t>
            </a:r>
            <a:r>
              <a:rPr sz="750" i="1" spc="-10" dirty="0">
                <a:solidFill>
                  <a:srgbClr val="231F20"/>
                </a:solidFill>
                <a:latin typeface="Verdana"/>
                <a:cs typeface="Verdana"/>
              </a:rPr>
              <a:t>ñooñu</a:t>
            </a:r>
            <a:r>
              <a:rPr sz="750" i="1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gis</a:t>
            </a:r>
            <a:r>
              <a:rPr sz="750" i="1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ci</a:t>
            </a:r>
            <a:r>
              <a:rPr sz="750" i="1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kawarkat</a:t>
            </a:r>
            <a:r>
              <a:rPr sz="750" i="1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bi</a:t>
            </a:r>
            <a:r>
              <a:rPr sz="750" i="1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Verdana"/>
                <a:cs typeface="Verdana"/>
              </a:rPr>
              <a:t>barab</a:t>
            </a:r>
            <a:r>
              <a:rPr sz="750" i="1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bu</a:t>
            </a:r>
            <a:r>
              <a:rPr sz="750" i="1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35" dirty="0">
                <a:solidFill>
                  <a:srgbClr val="231F20"/>
                </a:solidFill>
                <a:latin typeface="Verdana"/>
                <a:cs typeface="Verdana"/>
              </a:rPr>
              <a:t>ñuy</a:t>
            </a:r>
            <a:r>
              <a:rPr sz="750" i="1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toppatoo</a:t>
            </a:r>
            <a:r>
              <a:rPr sz="750" i="1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ba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noppi</a:t>
            </a:r>
            <a:r>
              <a:rPr sz="750" i="1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di</a:t>
            </a:r>
            <a:r>
              <a:rPr sz="750" i="1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déglu</a:t>
            </a:r>
            <a:r>
              <a:rPr sz="750" i="1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30" dirty="0">
                <a:solidFill>
                  <a:srgbClr val="231F20"/>
                </a:solidFill>
                <a:latin typeface="Verdana"/>
                <a:cs typeface="Verdana"/>
              </a:rPr>
              <a:t>ak</a:t>
            </a:r>
            <a:r>
              <a:rPr sz="750" i="1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Verdana"/>
                <a:cs typeface="Verdana"/>
              </a:rPr>
              <a:t>digal.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09896" y="6916791"/>
            <a:ext cx="94615" cy="47625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450" spc="-85" dirty="0">
                <a:solidFill>
                  <a:srgbClr val="231F20"/>
                </a:solidFill>
                <a:latin typeface="Verdana"/>
                <a:cs typeface="Verdana"/>
              </a:rPr>
              <a:t>©</a:t>
            </a:r>
            <a:r>
              <a:rPr sz="4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0" spc="-20" dirty="0">
                <a:solidFill>
                  <a:srgbClr val="231F20"/>
                </a:solidFill>
                <a:latin typeface="Verdana"/>
                <a:cs typeface="Verdana"/>
              </a:rPr>
              <a:t>Kelvin</a:t>
            </a:r>
            <a:r>
              <a:rPr sz="4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0" spc="-10" dirty="0">
                <a:solidFill>
                  <a:srgbClr val="231F20"/>
                </a:solidFill>
                <a:latin typeface="Verdana"/>
                <a:cs typeface="Verdana"/>
              </a:rPr>
              <a:t>Konadu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79999" y="116298"/>
            <a:ext cx="4068445" cy="0"/>
          </a:xfrm>
          <a:custGeom>
            <a:avLst/>
            <a:gdLst/>
            <a:ahLst/>
            <a:cxnLst/>
            <a:rect l="l" t="t" r="r" b="b"/>
            <a:pathLst>
              <a:path w="4068445">
                <a:moveTo>
                  <a:pt x="0" y="0"/>
                </a:moveTo>
                <a:lnTo>
                  <a:pt x="406800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67299" y="120086"/>
            <a:ext cx="396811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2355" algn="l"/>
                <a:tab pos="2649220" algn="l"/>
              </a:tabLst>
            </a:pPr>
            <a:r>
              <a:rPr sz="1300" b="0" spc="-85" dirty="0">
                <a:latin typeface="Verdana"/>
                <a:cs typeface="Verdana"/>
              </a:rPr>
              <a:t>Inua</a:t>
            </a:r>
            <a:r>
              <a:rPr sz="1300" b="0" spc="-165" dirty="0">
                <a:latin typeface="Verdana"/>
                <a:cs typeface="Verdana"/>
              </a:rPr>
              <a:t> </a:t>
            </a:r>
            <a:r>
              <a:rPr sz="1300" b="0" spc="-10" dirty="0">
                <a:latin typeface="Verdana"/>
                <a:cs typeface="Verdana"/>
              </a:rPr>
              <a:t>Ellams</a:t>
            </a:r>
            <a:r>
              <a:rPr sz="1300" b="0" dirty="0">
                <a:latin typeface="Verdana"/>
                <a:cs typeface="Verdana"/>
              </a:rPr>
              <a:t>	</a:t>
            </a:r>
            <a:r>
              <a:rPr sz="1300" b="0" spc="-25" dirty="0">
                <a:latin typeface="Verdana"/>
                <a:cs typeface="Verdana"/>
              </a:rPr>
              <a:t>Junior</a:t>
            </a:r>
            <a:r>
              <a:rPr sz="1300" b="0" spc="-155" dirty="0">
                <a:latin typeface="Verdana"/>
                <a:cs typeface="Verdana"/>
              </a:rPr>
              <a:t> </a:t>
            </a:r>
            <a:r>
              <a:rPr sz="1300" b="0" spc="-10" dirty="0">
                <a:latin typeface="Verdana"/>
                <a:cs typeface="Verdana"/>
              </a:rPr>
              <a:t>Mthombeni</a:t>
            </a:r>
            <a:r>
              <a:rPr sz="1300" b="0" dirty="0">
                <a:latin typeface="Verdana"/>
                <a:cs typeface="Verdana"/>
              </a:rPr>
              <a:t>	</a:t>
            </a:r>
            <a:r>
              <a:rPr sz="1300" b="0" spc="-20" dirty="0">
                <a:latin typeface="Verdana"/>
                <a:cs typeface="Verdana"/>
              </a:rPr>
              <a:t>Michael</a:t>
            </a:r>
            <a:r>
              <a:rPr sz="1300" b="0" spc="-160" dirty="0">
                <a:latin typeface="Verdana"/>
                <a:cs typeface="Verdana"/>
              </a:rPr>
              <a:t> </a:t>
            </a:r>
            <a:r>
              <a:rPr sz="1300" b="0" spc="-40" dirty="0">
                <a:latin typeface="Verdana"/>
                <a:cs typeface="Verdana"/>
              </a:rPr>
              <a:t>De</a:t>
            </a:r>
            <a:r>
              <a:rPr sz="1300" b="0" spc="-160" dirty="0">
                <a:latin typeface="Verdana"/>
                <a:cs typeface="Verdana"/>
              </a:rPr>
              <a:t> </a:t>
            </a:r>
            <a:r>
              <a:rPr sz="1300" b="0" spc="-20" dirty="0">
                <a:latin typeface="Verdana"/>
                <a:cs typeface="Verdana"/>
              </a:rPr>
              <a:t>Cock</a:t>
            </a:r>
            <a:endParaRPr sz="1300">
              <a:latin typeface="Verdana"/>
              <a:cs typeface="Verdana"/>
            </a:endParaRPr>
          </a:p>
        </p:txBody>
      </p: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0007" y="12"/>
            <a:ext cx="4680000" cy="7559992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5207299" y="120086"/>
            <a:ext cx="112331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solidFill>
                  <a:srgbClr val="FF598C"/>
                </a:solidFill>
                <a:latin typeface="Verdana"/>
                <a:cs typeface="Verdana"/>
              </a:rPr>
              <a:t>Coproduction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7299" y="161049"/>
            <a:ext cx="3430904" cy="1483360"/>
          </a:xfrm>
          <a:prstGeom prst="rect">
            <a:avLst/>
          </a:prstGeom>
        </p:spPr>
        <p:txBody>
          <a:bodyPr vert="horz" wrap="square" lIns="0" tIns="200025" rIns="0" bIns="0" rtlCol="0">
            <a:spAutoFit/>
          </a:bodyPr>
          <a:lstStyle/>
          <a:p>
            <a:pPr marL="12700" marR="5080">
              <a:lnSpc>
                <a:spcPct val="77200"/>
              </a:lnSpc>
              <a:spcBef>
                <a:spcPts val="1575"/>
              </a:spcBef>
            </a:pPr>
            <a:r>
              <a:rPr sz="5400" b="1" spc="-360" dirty="0">
                <a:solidFill>
                  <a:srgbClr val="231F20"/>
                </a:solidFill>
                <a:latin typeface="Trebuchet MS"/>
                <a:cs typeface="Trebuchet MS"/>
              </a:rPr>
              <a:t>Barber</a:t>
            </a:r>
            <a:r>
              <a:rPr sz="5400" b="1" spc="-6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400" b="1" spc="-320" dirty="0">
                <a:solidFill>
                  <a:srgbClr val="231F20"/>
                </a:solidFill>
                <a:latin typeface="Trebuchet MS"/>
                <a:cs typeface="Trebuchet MS"/>
              </a:rPr>
              <a:t>Shop </a:t>
            </a:r>
            <a:r>
              <a:rPr sz="5400" b="1" spc="-375" dirty="0">
                <a:solidFill>
                  <a:srgbClr val="231F20"/>
                </a:solidFill>
                <a:latin typeface="Trebuchet MS"/>
                <a:cs typeface="Trebuchet MS"/>
              </a:rPr>
              <a:t>Chronicles</a:t>
            </a:r>
            <a:endParaRPr sz="5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299" y="7202205"/>
            <a:ext cx="22923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25" dirty="0">
                <a:solidFill>
                  <a:srgbClr val="231F20"/>
                </a:solidFill>
                <a:latin typeface="Verdana"/>
                <a:cs typeface="Verdana"/>
              </a:rPr>
              <a:t>40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28799" y="3761704"/>
            <a:ext cx="1519555" cy="0"/>
          </a:xfrm>
          <a:custGeom>
            <a:avLst/>
            <a:gdLst/>
            <a:ahLst/>
            <a:cxnLst/>
            <a:rect l="l" t="t" r="r" b="b"/>
            <a:pathLst>
              <a:path w="1519554">
                <a:moveTo>
                  <a:pt x="0" y="0"/>
                </a:moveTo>
                <a:lnTo>
                  <a:pt x="151919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28799" y="4001734"/>
            <a:ext cx="1519555" cy="0"/>
          </a:xfrm>
          <a:custGeom>
            <a:avLst/>
            <a:gdLst/>
            <a:ahLst/>
            <a:cxnLst/>
            <a:rect l="l" t="t" r="r" b="b"/>
            <a:pathLst>
              <a:path w="1519554">
                <a:moveTo>
                  <a:pt x="0" y="0"/>
                </a:moveTo>
                <a:lnTo>
                  <a:pt x="151919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28799" y="4241764"/>
            <a:ext cx="1519555" cy="0"/>
          </a:xfrm>
          <a:custGeom>
            <a:avLst/>
            <a:gdLst/>
            <a:ahLst/>
            <a:cxnLst/>
            <a:rect l="l" t="t" r="r" b="b"/>
            <a:pathLst>
              <a:path w="1519554">
                <a:moveTo>
                  <a:pt x="0" y="0"/>
                </a:moveTo>
                <a:lnTo>
                  <a:pt x="151919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28799" y="4721824"/>
            <a:ext cx="1519555" cy="0"/>
          </a:xfrm>
          <a:custGeom>
            <a:avLst/>
            <a:gdLst/>
            <a:ahLst/>
            <a:cxnLst/>
            <a:rect l="l" t="t" r="r" b="b"/>
            <a:pathLst>
              <a:path w="1519554">
                <a:moveTo>
                  <a:pt x="0" y="0"/>
                </a:moveTo>
                <a:lnTo>
                  <a:pt x="151919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28799" y="5601934"/>
            <a:ext cx="1519555" cy="0"/>
          </a:xfrm>
          <a:custGeom>
            <a:avLst/>
            <a:gdLst/>
            <a:ahLst/>
            <a:cxnLst/>
            <a:rect l="l" t="t" r="r" b="b"/>
            <a:pathLst>
              <a:path w="1519554">
                <a:moveTo>
                  <a:pt x="0" y="0"/>
                </a:moveTo>
                <a:lnTo>
                  <a:pt x="151919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28799" y="6001984"/>
            <a:ext cx="1519555" cy="0"/>
          </a:xfrm>
          <a:custGeom>
            <a:avLst/>
            <a:gdLst/>
            <a:ahLst/>
            <a:cxnLst/>
            <a:rect l="l" t="t" r="r" b="b"/>
            <a:pathLst>
              <a:path w="1519554">
                <a:moveTo>
                  <a:pt x="0" y="0"/>
                </a:moveTo>
                <a:lnTo>
                  <a:pt x="151919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28799" y="6242014"/>
            <a:ext cx="1519555" cy="0"/>
          </a:xfrm>
          <a:custGeom>
            <a:avLst/>
            <a:gdLst/>
            <a:ahLst/>
            <a:cxnLst/>
            <a:rect l="l" t="t" r="r" b="b"/>
            <a:pathLst>
              <a:path w="1519554">
                <a:moveTo>
                  <a:pt x="0" y="0"/>
                </a:moveTo>
                <a:lnTo>
                  <a:pt x="151919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16099" y="3759201"/>
            <a:ext cx="454025" cy="1924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645"/>
              </a:lnSpc>
              <a:spcBef>
                <a:spcPts val="120"/>
              </a:spcBef>
            </a:pP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[Texte]</a:t>
            </a:r>
            <a:endParaRPr sz="550">
              <a:latin typeface="Verdana"/>
              <a:cs typeface="Verdana"/>
            </a:endParaRPr>
          </a:p>
          <a:p>
            <a:pPr marL="12700">
              <a:lnSpc>
                <a:spcPts val="645"/>
              </a:lnSpc>
            </a:pP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Jean</a:t>
            </a:r>
            <a:r>
              <a:rPr sz="550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Racine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16099" y="3999231"/>
            <a:ext cx="1158240" cy="19240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630"/>
              </a:lnSpc>
              <a:spcBef>
                <a:spcPts val="165"/>
              </a:spcBef>
            </a:pP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[Mise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scène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scénographie]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Stéphane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Braunschweig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16099" y="4239261"/>
            <a:ext cx="1417955" cy="4324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645"/>
              </a:lnSpc>
              <a:spcBef>
                <a:spcPts val="120"/>
              </a:spcBef>
            </a:pP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[Avec]</a:t>
            </a:r>
            <a:endParaRPr sz="550">
              <a:latin typeface="Verdana"/>
              <a:cs typeface="Verdana"/>
            </a:endParaRPr>
          </a:p>
          <a:p>
            <a:pPr marL="12700" marR="5080">
              <a:lnSpc>
                <a:spcPts val="630"/>
              </a:lnSpc>
              <a:spcBef>
                <a:spcPts val="30"/>
              </a:spcBef>
            </a:pP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Jean-Baptiste</a:t>
            </a:r>
            <a:r>
              <a:rPr sz="550" spc="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Anoumon,</a:t>
            </a:r>
            <a:r>
              <a:rPr sz="550" spc="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Bénédicte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Cerutti,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Thomas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Condemine,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Alexandre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Pallu,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Chloé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Rejon,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Anne-Laure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Tondu,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Jean-Philippe</a:t>
            </a:r>
            <a:r>
              <a:rPr sz="550" spc="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Vidal,</a:t>
            </a:r>
            <a:r>
              <a:rPr sz="550" spc="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Clémentine</a:t>
            </a:r>
            <a:r>
              <a:rPr sz="550" spc="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Vignais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16099" y="4719321"/>
            <a:ext cx="1543685" cy="83248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630"/>
              </a:lnSpc>
              <a:spcBef>
                <a:spcPts val="165"/>
              </a:spcBef>
            </a:pP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[Collaboration</a:t>
            </a:r>
            <a:r>
              <a:rPr sz="550" spc="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artistique]</a:t>
            </a:r>
            <a:r>
              <a:rPr sz="550" spc="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Anne-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Françoise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Benhamou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[Collaboration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à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scénographie]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Alexandre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Dardel</a:t>
            </a:r>
            <a:r>
              <a:rPr sz="5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[Costumes]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Thibault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Vancraenenbroeck</a:t>
            </a:r>
            <a:r>
              <a:rPr sz="550" spc="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[Lumière]</a:t>
            </a:r>
            <a:r>
              <a:rPr sz="550" spc="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Marion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Hewlett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[Son]</a:t>
            </a:r>
            <a:r>
              <a:rPr sz="5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Xavier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Jacquot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 [Coiffures</a:t>
            </a:r>
            <a:endParaRPr sz="550">
              <a:latin typeface="Verdana"/>
              <a:cs typeface="Verdana"/>
            </a:endParaRPr>
          </a:p>
          <a:p>
            <a:pPr marL="12700" marR="204470">
              <a:lnSpc>
                <a:spcPts val="630"/>
              </a:lnSpc>
            </a:pP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maquillage]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Émilie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Vuez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[Assistanat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à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mise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scène]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Aurélien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Degrez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[Régie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générale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plateau]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Florentin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Six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[Régie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lumière]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Romain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Portolan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[Régie</a:t>
            </a:r>
            <a:r>
              <a:rPr sz="550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son]</a:t>
            </a:r>
            <a:r>
              <a:rPr sz="550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Adrien</a:t>
            </a:r>
            <a:r>
              <a:rPr sz="550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Michel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16099" y="5599431"/>
            <a:ext cx="1489710" cy="3524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645"/>
              </a:lnSpc>
              <a:spcBef>
                <a:spcPts val="120"/>
              </a:spcBef>
            </a:pP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Durée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20" dirty="0">
                <a:solidFill>
                  <a:srgbClr val="231F20"/>
                </a:solidFill>
                <a:latin typeface="Verdana"/>
                <a:cs typeface="Verdana"/>
              </a:rPr>
              <a:t>1</a:t>
            </a:r>
            <a:r>
              <a:rPr sz="5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h</a:t>
            </a:r>
            <a:r>
              <a:rPr sz="5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55</a:t>
            </a:r>
            <a:endParaRPr sz="550">
              <a:latin typeface="Verdana"/>
              <a:cs typeface="Verdana"/>
            </a:endParaRPr>
          </a:p>
          <a:p>
            <a:pPr marL="12700" marR="5080">
              <a:lnSpc>
                <a:spcPts val="630"/>
              </a:lnSpc>
              <a:spcBef>
                <a:spcPts val="30"/>
              </a:spcBef>
            </a:pP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Tous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les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jours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à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20</a:t>
            </a:r>
            <a:r>
              <a:rPr sz="5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h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sauf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sam.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6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sam.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13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à</a:t>
            </a:r>
            <a:r>
              <a:rPr sz="55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60" dirty="0">
                <a:solidFill>
                  <a:srgbClr val="231F20"/>
                </a:solidFill>
                <a:latin typeface="Verdana"/>
                <a:cs typeface="Verdana"/>
              </a:rPr>
              <a:t>18</a:t>
            </a:r>
            <a:r>
              <a:rPr sz="5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h</a:t>
            </a:r>
            <a:endParaRPr sz="550">
              <a:latin typeface="Verdana"/>
              <a:cs typeface="Verdana"/>
            </a:endParaRPr>
          </a:p>
          <a:p>
            <a:pPr marL="12700">
              <a:lnSpc>
                <a:spcPts val="615"/>
              </a:lnSpc>
            </a:pP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Relâche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dim.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7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dim.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14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16099" y="5999481"/>
            <a:ext cx="1113155" cy="1924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645"/>
              </a:lnSpc>
              <a:spcBef>
                <a:spcPts val="120"/>
              </a:spcBef>
            </a:pP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«</a:t>
            </a:r>
            <a:r>
              <a:rPr sz="5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À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taaaable</a:t>
            </a:r>
            <a:r>
              <a:rPr sz="5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55" dirty="0">
                <a:solidFill>
                  <a:srgbClr val="231F20"/>
                </a:solidFill>
                <a:latin typeface="Verdana"/>
                <a:cs typeface="Verdana"/>
              </a:rPr>
              <a:t>!</a:t>
            </a:r>
            <a:r>
              <a:rPr sz="5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»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jeu.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20" dirty="0">
                <a:solidFill>
                  <a:srgbClr val="231F20"/>
                </a:solidFill>
                <a:latin typeface="Verdana"/>
                <a:cs typeface="Verdana"/>
              </a:rPr>
              <a:t>11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à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60" dirty="0">
                <a:solidFill>
                  <a:srgbClr val="231F20"/>
                </a:solidFill>
                <a:latin typeface="Verdana"/>
                <a:cs typeface="Verdana"/>
              </a:rPr>
              <a:t>19</a:t>
            </a:r>
            <a:r>
              <a:rPr sz="5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h</a:t>
            </a:r>
            <a:endParaRPr sz="550">
              <a:latin typeface="Verdana"/>
              <a:cs typeface="Verdana"/>
            </a:endParaRPr>
          </a:p>
          <a:p>
            <a:pPr marL="12700">
              <a:lnSpc>
                <a:spcPts val="645"/>
              </a:lnSpc>
            </a:pP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«</a:t>
            </a:r>
            <a:r>
              <a:rPr sz="5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On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se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dit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tout</a:t>
            </a:r>
            <a:r>
              <a:rPr sz="5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55" dirty="0">
                <a:solidFill>
                  <a:srgbClr val="231F20"/>
                </a:solidFill>
                <a:latin typeface="Verdana"/>
                <a:cs typeface="Verdana"/>
              </a:rPr>
              <a:t>!</a:t>
            </a:r>
            <a:r>
              <a:rPr sz="550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»</a:t>
            </a:r>
            <a:r>
              <a:rPr sz="55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sam.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13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à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14</a:t>
            </a:r>
            <a:r>
              <a:rPr sz="5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h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16099" y="6239511"/>
            <a:ext cx="1461135" cy="27241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630"/>
              </a:lnSpc>
              <a:spcBef>
                <a:spcPts val="165"/>
              </a:spcBef>
            </a:pPr>
            <a:r>
              <a:rPr sz="550" dirty="0">
                <a:solidFill>
                  <a:srgbClr val="FF598C"/>
                </a:solidFill>
                <a:latin typeface="Verdana"/>
                <a:cs typeface="Verdana"/>
              </a:rPr>
              <a:t>Avec</a:t>
            </a:r>
            <a:r>
              <a:rPr sz="550" spc="-40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FF598C"/>
                </a:solidFill>
                <a:latin typeface="Verdana"/>
                <a:cs typeface="Verdana"/>
              </a:rPr>
              <a:t>le</a:t>
            </a:r>
            <a:r>
              <a:rPr sz="550" spc="-35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FF598C"/>
                </a:solidFill>
                <a:latin typeface="Verdana"/>
                <a:cs typeface="Verdana"/>
              </a:rPr>
              <a:t>soutien</a:t>
            </a:r>
            <a:r>
              <a:rPr sz="550" spc="-40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FF598C"/>
                </a:solidFill>
                <a:latin typeface="Verdana"/>
                <a:cs typeface="Verdana"/>
              </a:rPr>
              <a:t>de</a:t>
            </a:r>
            <a:r>
              <a:rPr sz="550" spc="-35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FF598C"/>
                </a:solidFill>
                <a:latin typeface="Verdana"/>
                <a:cs typeface="Verdana"/>
              </a:rPr>
              <a:t>la</a:t>
            </a:r>
            <a:r>
              <a:rPr sz="550" spc="-35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FF598C"/>
                </a:solidFill>
                <a:latin typeface="Verdana"/>
                <a:cs typeface="Verdana"/>
              </a:rPr>
              <a:t>Fondation</a:t>
            </a:r>
            <a:r>
              <a:rPr sz="550" spc="-40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FF598C"/>
                </a:solidFill>
                <a:latin typeface="Verdana"/>
                <a:cs typeface="Verdana"/>
              </a:rPr>
              <a:t>Crédit</a:t>
            </a:r>
            <a:r>
              <a:rPr sz="550" spc="500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FF598C"/>
                </a:solidFill>
                <a:latin typeface="Verdana"/>
                <a:cs typeface="Verdana"/>
              </a:rPr>
              <a:t>Mutuel</a:t>
            </a:r>
            <a:r>
              <a:rPr sz="550" spc="-25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FF598C"/>
                </a:solidFill>
                <a:latin typeface="Verdana"/>
                <a:cs typeface="Verdana"/>
              </a:rPr>
              <a:t>Alliance</a:t>
            </a:r>
            <a:r>
              <a:rPr sz="550" spc="-25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FF598C"/>
                </a:solidFill>
                <a:latin typeface="Verdana"/>
                <a:cs typeface="Verdana"/>
              </a:rPr>
              <a:t>Fédérale</a:t>
            </a:r>
            <a:r>
              <a:rPr sz="550" spc="-25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FF598C"/>
                </a:solidFill>
                <a:latin typeface="Verdana"/>
                <a:cs typeface="Verdana"/>
              </a:rPr>
              <a:t>pour</a:t>
            </a:r>
            <a:r>
              <a:rPr sz="550" spc="-25" dirty="0">
                <a:solidFill>
                  <a:srgbClr val="FF598C"/>
                </a:solidFill>
                <a:latin typeface="Verdana"/>
                <a:cs typeface="Verdana"/>
              </a:rPr>
              <a:t> les</a:t>
            </a:r>
            <a:r>
              <a:rPr sz="550" spc="500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FF598C"/>
                </a:solidFill>
                <a:latin typeface="Verdana"/>
                <a:cs typeface="Verdana"/>
              </a:rPr>
              <a:t>représentations</a:t>
            </a:r>
            <a:r>
              <a:rPr sz="550" spc="-20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FF598C"/>
                </a:solidFill>
                <a:latin typeface="Verdana"/>
                <a:cs typeface="Verdana"/>
              </a:rPr>
              <a:t>surtitrées</a:t>
            </a:r>
            <a:r>
              <a:rPr sz="550" spc="-15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FF598C"/>
                </a:solidFill>
                <a:latin typeface="Verdana"/>
                <a:cs typeface="Verdana"/>
              </a:rPr>
              <a:t>dans</a:t>
            </a:r>
            <a:r>
              <a:rPr sz="550" spc="-15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FF598C"/>
                </a:solidFill>
                <a:latin typeface="Verdana"/>
                <a:cs typeface="Verdana"/>
              </a:rPr>
              <a:t>ta</a:t>
            </a:r>
            <a:r>
              <a:rPr sz="550" spc="-20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FF598C"/>
                </a:solidFill>
                <a:latin typeface="Verdana"/>
                <a:cs typeface="Verdana"/>
              </a:rPr>
              <a:t>langue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728805" y="6596993"/>
            <a:ext cx="81915" cy="57150"/>
          </a:xfrm>
          <a:custGeom>
            <a:avLst/>
            <a:gdLst/>
            <a:ahLst/>
            <a:cxnLst/>
            <a:rect l="l" t="t" r="r" b="b"/>
            <a:pathLst>
              <a:path w="81914" h="57150">
                <a:moveTo>
                  <a:pt x="61036" y="0"/>
                </a:moveTo>
                <a:lnTo>
                  <a:pt x="52828" y="1465"/>
                </a:lnTo>
                <a:lnTo>
                  <a:pt x="46448" y="5437"/>
                </a:lnTo>
                <a:lnTo>
                  <a:pt x="42314" y="11278"/>
                </a:lnTo>
                <a:lnTo>
                  <a:pt x="40843" y="18351"/>
                </a:lnTo>
                <a:lnTo>
                  <a:pt x="40525" y="18351"/>
                </a:lnTo>
                <a:lnTo>
                  <a:pt x="39054" y="11278"/>
                </a:lnTo>
                <a:lnTo>
                  <a:pt x="34921" y="5437"/>
                </a:lnTo>
                <a:lnTo>
                  <a:pt x="28545" y="1465"/>
                </a:lnTo>
                <a:lnTo>
                  <a:pt x="20345" y="0"/>
                </a:lnTo>
                <a:lnTo>
                  <a:pt x="12114" y="1515"/>
                </a:lnTo>
                <a:lnTo>
                  <a:pt x="5681" y="5657"/>
                </a:lnTo>
                <a:lnTo>
                  <a:pt x="1494" y="11819"/>
                </a:lnTo>
                <a:lnTo>
                  <a:pt x="0" y="19392"/>
                </a:lnTo>
                <a:lnTo>
                  <a:pt x="5514" y="32574"/>
                </a:lnTo>
                <a:lnTo>
                  <a:pt x="18097" y="40474"/>
                </a:lnTo>
                <a:lnTo>
                  <a:pt x="31803" y="47146"/>
                </a:lnTo>
                <a:lnTo>
                  <a:pt x="40690" y="56642"/>
                </a:lnTo>
                <a:lnTo>
                  <a:pt x="49570" y="47146"/>
                </a:lnTo>
                <a:lnTo>
                  <a:pt x="63272" y="40474"/>
                </a:lnTo>
                <a:lnTo>
                  <a:pt x="75854" y="32574"/>
                </a:lnTo>
                <a:lnTo>
                  <a:pt x="81368" y="19392"/>
                </a:lnTo>
                <a:lnTo>
                  <a:pt x="79874" y="11819"/>
                </a:lnTo>
                <a:lnTo>
                  <a:pt x="75688" y="5657"/>
                </a:lnTo>
                <a:lnTo>
                  <a:pt x="69260" y="1515"/>
                </a:lnTo>
                <a:lnTo>
                  <a:pt x="61036" y="0"/>
                </a:lnTo>
                <a:close/>
              </a:path>
            </a:pathLst>
          </a:custGeom>
          <a:solidFill>
            <a:srgbClr val="FF59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869869" y="6559551"/>
            <a:ext cx="1209040" cy="584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888365" algn="r">
              <a:lnSpc>
                <a:spcPts val="650"/>
              </a:lnSpc>
              <a:spcBef>
                <a:spcPts val="120"/>
              </a:spcBef>
            </a:pPr>
            <a:r>
              <a:rPr sz="550" b="1" dirty="0">
                <a:solidFill>
                  <a:srgbClr val="FF598C"/>
                </a:solidFill>
                <a:latin typeface="Arial"/>
                <a:cs typeface="Arial"/>
              </a:rPr>
              <a:t>یرد</a:t>
            </a:r>
            <a:r>
              <a:rPr sz="550" b="1" spc="35" dirty="0">
                <a:solidFill>
                  <a:srgbClr val="FF598C"/>
                </a:solidFill>
                <a:latin typeface="Arial"/>
                <a:cs typeface="Arial"/>
              </a:rPr>
              <a:t> </a:t>
            </a:r>
            <a:r>
              <a:rPr sz="550" b="1" spc="-55" dirty="0">
                <a:solidFill>
                  <a:srgbClr val="FF598C"/>
                </a:solidFill>
                <a:latin typeface="Arial"/>
                <a:cs typeface="Arial"/>
              </a:rPr>
              <a:t>نابز</a:t>
            </a:r>
            <a:r>
              <a:rPr sz="550" b="1" spc="40" dirty="0">
                <a:solidFill>
                  <a:srgbClr val="FF598C"/>
                </a:solidFill>
                <a:latin typeface="Arial"/>
                <a:cs typeface="Arial"/>
              </a:rPr>
              <a:t> </a:t>
            </a:r>
            <a:r>
              <a:rPr sz="550" b="1" spc="-100" dirty="0">
                <a:solidFill>
                  <a:srgbClr val="FF598C"/>
                </a:solidFill>
                <a:latin typeface="Arial"/>
                <a:cs typeface="Arial"/>
              </a:rPr>
              <a:t>هب</a:t>
            </a:r>
            <a:endParaRPr sz="550">
              <a:latin typeface="Arial"/>
              <a:cs typeface="Arial"/>
            </a:endParaRPr>
          </a:p>
          <a:p>
            <a:pPr marL="12700" marR="789940" algn="r">
              <a:lnSpc>
                <a:spcPts val="650"/>
              </a:lnSpc>
            </a:pPr>
            <a:r>
              <a:rPr sz="550" spc="-70" dirty="0">
                <a:solidFill>
                  <a:srgbClr val="FF598C"/>
                </a:solidFill>
                <a:latin typeface="Verdana"/>
                <a:cs typeface="Verdana"/>
              </a:rPr>
              <a:t>[</a:t>
            </a:r>
            <a:r>
              <a:rPr sz="550" b="1" spc="-70" dirty="0">
                <a:solidFill>
                  <a:srgbClr val="FF598C"/>
                </a:solidFill>
                <a:latin typeface="Arial"/>
                <a:cs typeface="Arial"/>
              </a:rPr>
              <a:t>ربمسد</a:t>
            </a:r>
            <a:r>
              <a:rPr sz="550" b="1" spc="20" dirty="0">
                <a:solidFill>
                  <a:srgbClr val="FF598C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FF598C"/>
                </a:solidFill>
                <a:latin typeface="Verdana"/>
                <a:cs typeface="Verdana"/>
              </a:rPr>
              <a:t>6</a:t>
            </a:r>
            <a:r>
              <a:rPr sz="550" spc="-20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b="1" dirty="0">
                <a:solidFill>
                  <a:srgbClr val="FF598C"/>
                </a:solidFill>
                <a:latin typeface="Arial"/>
                <a:cs typeface="Arial"/>
              </a:rPr>
              <a:t>و</a:t>
            </a:r>
            <a:r>
              <a:rPr sz="550" b="1" spc="15" dirty="0">
                <a:solidFill>
                  <a:srgbClr val="FF598C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FF598C"/>
                </a:solidFill>
                <a:latin typeface="Verdana"/>
                <a:cs typeface="Verdana"/>
              </a:rPr>
              <a:t>5</a:t>
            </a:r>
            <a:r>
              <a:rPr sz="550" spc="-55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550" spc="-60" dirty="0">
                <a:solidFill>
                  <a:srgbClr val="FF598C"/>
                </a:solidFill>
                <a:latin typeface="Verdana"/>
                <a:cs typeface="Verdana"/>
              </a:rPr>
              <a:t>]</a:t>
            </a:r>
            <a:endParaRPr sz="550">
              <a:latin typeface="Verdana"/>
              <a:cs typeface="Verdana"/>
            </a:endParaRPr>
          </a:p>
          <a:p>
            <a:pPr marL="12700" marR="688340" indent="151765" algn="r">
              <a:lnSpc>
                <a:spcPts val="630"/>
              </a:lnSpc>
              <a:spcBef>
                <a:spcPts val="290"/>
              </a:spcBef>
            </a:pPr>
            <a:r>
              <a:rPr sz="550" b="1" spc="-155" dirty="0">
                <a:solidFill>
                  <a:srgbClr val="FF598C"/>
                </a:solidFill>
                <a:latin typeface="Arial"/>
                <a:cs typeface="Arial"/>
              </a:rPr>
              <a:t>وتښپ</a:t>
            </a:r>
            <a:r>
              <a:rPr sz="550" b="1" spc="20" dirty="0">
                <a:solidFill>
                  <a:srgbClr val="FF598C"/>
                </a:solidFill>
                <a:latin typeface="Arial"/>
                <a:cs typeface="Arial"/>
              </a:rPr>
              <a:t> </a:t>
            </a:r>
            <a:r>
              <a:rPr sz="550" b="1" spc="-85" dirty="0">
                <a:solidFill>
                  <a:srgbClr val="FF598C"/>
                </a:solidFill>
                <a:latin typeface="Arial"/>
                <a:cs typeface="Arial"/>
              </a:rPr>
              <a:t>يناغفا</a:t>
            </a:r>
            <a:r>
              <a:rPr sz="550" b="1" spc="20" dirty="0">
                <a:solidFill>
                  <a:srgbClr val="FF598C"/>
                </a:solidFill>
                <a:latin typeface="Arial"/>
                <a:cs typeface="Arial"/>
              </a:rPr>
              <a:t> </a:t>
            </a:r>
            <a:r>
              <a:rPr sz="550" b="1" spc="-80" dirty="0">
                <a:solidFill>
                  <a:srgbClr val="FF598C"/>
                </a:solidFill>
                <a:latin typeface="Arial"/>
                <a:cs typeface="Arial"/>
              </a:rPr>
              <a:t>هپ</a:t>
            </a:r>
            <a:r>
              <a:rPr sz="550" b="1" spc="500" dirty="0">
                <a:solidFill>
                  <a:srgbClr val="FF598C"/>
                </a:solidFill>
                <a:latin typeface="Arial"/>
                <a:cs typeface="Arial"/>
              </a:rPr>
              <a:t> </a:t>
            </a:r>
            <a:r>
              <a:rPr sz="550" spc="-10" dirty="0">
                <a:solidFill>
                  <a:srgbClr val="FF598C"/>
                </a:solidFill>
                <a:latin typeface="Verdana"/>
                <a:cs typeface="Verdana"/>
              </a:rPr>
              <a:t>[</a:t>
            </a:r>
            <a:r>
              <a:rPr sz="550" b="1" spc="-10" dirty="0">
                <a:solidFill>
                  <a:srgbClr val="FF598C"/>
                </a:solidFill>
                <a:latin typeface="Arial"/>
                <a:cs typeface="Arial"/>
              </a:rPr>
              <a:t>۱۳</a:t>
            </a:r>
            <a:r>
              <a:rPr sz="550" b="1" spc="15" dirty="0">
                <a:solidFill>
                  <a:srgbClr val="FF598C"/>
                </a:solidFill>
                <a:latin typeface="Arial"/>
                <a:cs typeface="Arial"/>
              </a:rPr>
              <a:t> </a:t>
            </a:r>
            <a:r>
              <a:rPr sz="550" b="1" dirty="0">
                <a:solidFill>
                  <a:srgbClr val="FF598C"/>
                </a:solidFill>
                <a:latin typeface="Arial"/>
                <a:cs typeface="Arial"/>
              </a:rPr>
              <a:t>و</a:t>
            </a:r>
            <a:r>
              <a:rPr sz="550" b="1" spc="15" dirty="0">
                <a:solidFill>
                  <a:srgbClr val="FF598C"/>
                </a:solidFill>
                <a:latin typeface="Arial"/>
                <a:cs typeface="Arial"/>
              </a:rPr>
              <a:t> </a:t>
            </a:r>
            <a:r>
              <a:rPr sz="550" b="1" dirty="0">
                <a:solidFill>
                  <a:srgbClr val="FF598C"/>
                </a:solidFill>
                <a:latin typeface="Arial"/>
                <a:cs typeface="Arial"/>
              </a:rPr>
              <a:t>۱۲</a:t>
            </a:r>
            <a:r>
              <a:rPr sz="550" b="1" spc="15" dirty="0">
                <a:solidFill>
                  <a:srgbClr val="FF598C"/>
                </a:solidFill>
                <a:latin typeface="Arial"/>
                <a:cs typeface="Arial"/>
              </a:rPr>
              <a:t> </a:t>
            </a:r>
            <a:r>
              <a:rPr sz="550" b="1" spc="-70" dirty="0">
                <a:solidFill>
                  <a:srgbClr val="FF598C"/>
                </a:solidFill>
                <a:latin typeface="Arial"/>
                <a:cs typeface="Arial"/>
              </a:rPr>
              <a:t>ربمسد</a:t>
            </a:r>
            <a:r>
              <a:rPr sz="550" b="1" spc="15" dirty="0">
                <a:solidFill>
                  <a:srgbClr val="FF598C"/>
                </a:solidFill>
                <a:latin typeface="Arial"/>
                <a:cs typeface="Arial"/>
              </a:rPr>
              <a:t> </a:t>
            </a:r>
            <a:r>
              <a:rPr sz="550" b="1" spc="-35" dirty="0">
                <a:solidFill>
                  <a:srgbClr val="FF598C"/>
                </a:solidFill>
                <a:latin typeface="Arial"/>
                <a:cs typeface="Arial"/>
              </a:rPr>
              <a:t>د</a:t>
            </a:r>
            <a:r>
              <a:rPr sz="550" spc="-35" dirty="0">
                <a:solidFill>
                  <a:srgbClr val="FF598C"/>
                </a:solidFill>
                <a:latin typeface="Verdana"/>
                <a:cs typeface="Verdana"/>
              </a:rPr>
              <a:t>]</a:t>
            </a:r>
            <a:endParaRPr sz="550">
              <a:latin typeface="Verdana"/>
              <a:cs typeface="Verdana"/>
            </a:endParaRPr>
          </a:p>
          <a:p>
            <a:pPr marL="12700" marR="5080">
              <a:lnSpc>
                <a:spcPts val="630"/>
              </a:lnSpc>
              <a:spcBef>
                <a:spcPts val="280"/>
              </a:spcBef>
            </a:pPr>
            <a:r>
              <a:rPr sz="550" dirty="0">
                <a:solidFill>
                  <a:srgbClr val="FF598C"/>
                </a:solidFill>
                <a:latin typeface="Microsoft Sans Serif"/>
                <a:cs typeface="Microsoft Sans Serif"/>
              </a:rPr>
              <a:t>στα</a:t>
            </a:r>
            <a:r>
              <a:rPr sz="550" spc="90" dirty="0">
                <a:solidFill>
                  <a:srgbClr val="FF598C"/>
                </a:solidFill>
                <a:latin typeface="Microsoft Sans Serif"/>
                <a:cs typeface="Microsoft Sans Serif"/>
              </a:rPr>
              <a:t> </a:t>
            </a:r>
            <a:r>
              <a:rPr sz="550" dirty="0">
                <a:solidFill>
                  <a:srgbClr val="FF598C"/>
                </a:solidFill>
                <a:latin typeface="Microsoft Sans Serif"/>
                <a:cs typeface="Microsoft Sans Serif"/>
              </a:rPr>
              <a:t>ελληνικά</a:t>
            </a:r>
            <a:r>
              <a:rPr sz="550" spc="90" dirty="0">
                <a:solidFill>
                  <a:srgbClr val="FF598C"/>
                </a:solidFill>
                <a:latin typeface="Microsoft Sans Serif"/>
                <a:cs typeface="Microsoft Sans Serif"/>
              </a:rPr>
              <a:t> </a:t>
            </a:r>
            <a:r>
              <a:rPr sz="550" dirty="0">
                <a:solidFill>
                  <a:srgbClr val="FF598C"/>
                </a:solidFill>
                <a:latin typeface="Microsoft Sans Serif"/>
                <a:cs typeface="Microsoft Sans Serif"/>
              </a:rPr>
              <a:t>κάθε</a:t>
            </a:r>
            <a:r>
              <a:rPr sz="550" spc="95" dirty="0">
                <a:solidFill>
                  <a:srgbClr val="FF598C"/>
                </a:solidFill>
                <a:latin typeface="Microsoft Sans Serif"/>
                <a:cs typeface="Microsoft Sans Serif"/>
              </a:rPr>
              <a:t> </a:t>
            </a:r>
            <a:r>
              <a:rPr sz="550" spc="-10" dirty="0">
                <a:solidFill>
                  <a:srgbClr val="FF598C"/>
                </a:solidFill>
                <a:latin typeface="Microsoft Sans Serif"/>
                <a:cs typeface="Microsoft Sans Serif"/>
              </a:rPr>
              <a:t>Σαββατοκύριακο</a:t>
            </a:r>
            <a:r>
              <a:rPr sz="550" spc="500" dirty="0">
                <a:solidFill>
                  <a:srgbClr val="FF598C"/>
                </a:solidFill>
                <a:latin typeface="Microsoft Sans Serif"/>
                <a:cs typeface="Microsoft Sans Serif"/>
              </a:rPr>
              <a:t> </a:t>
            </a:r>
            <a:r>
              <a:rPr sz="550" dirty="0">
                <a:solidFill>
                  <a:srgbClr val="FF598C"/>
                </a:solidFill>
                <a:latin typeface="Microsoft Sans Serif"/>
                <a:cs typeface="Microsoft Sans Serif"/>
              </a:rPr>
              <a:t>[5,</a:t>
            </a:r>
            <a:r>
              <a:rPr sz="550" spc="20" dirty="0">
                <a:solidFill>
                  <a:srgbClr val="FF598C"/>
                </a:solidFill>
                <a:latin typeface="Microsoft Sans Serif"/>
                <a:cs typeface="Microsoft Sans Serif"/>
              </a:rPr>
              <a:t> </a:t>
            </a:r>
            <a:r>
              <a:rPr sz="550" dirty="0">
                <a:solidFill>
                  <a:srgbClr val="FF598C"/>
                </a:solidFill>
                <a:latin typeface="Microsoft Sans Serif"/>
                <a:cs typeface="Microsoft Sans Serif"/>
              </a:rPr>
              <a:t>6,</a:t>
            </a:r>
            <a:r>
              <a:rPr sz="550" spc="25" dirty="0">
                <a:solidFill>
                  <a:srgbClr val="FF598C"/>
                </a:solidFill>
                <a:latin typeface="Microsoft Sans Serif"/>
                <a:cs typeface="Microsoft Sans Serif"/>
              </a:rPr>
              <a:t> </a:t>
            </a:r>
            <a:r>
              <a:rPr sz="550" dirty="0">
                <a:solidFill>
                  <a:srgbClr val="FF598C"/>
                </a:solidFill>
                <a:latin typeface="Microsoft Sans Serif"/>
                <a:cs typeface="Microsoft Sans Serif"/>
              </a:rPr>
              <a:t>12</a:t>
            </a:r>
            <a:r>
              <a:rPr sz="550" spc="20" dirty="0">
                <a:solidFill>
                  <a:srgbClr val="FF598C"/>
                </a:solidFill>
                <a:latin typeface="Microsoft Sans Serif"/>
                <a:cs typeface="Microsoft Sans Serif"/>
              </a:rPr>
              <a:t> </a:t>
            </a:r>
            <a:r>
              <a:rPr sz="550" dirty="0">
                <a:solidFill>
                  <a:srgbClr val="FF598C"/>
                </a:solidFill>
                <a:latin typeface="Microsoft Sans Serif"/>
                <a:cs typeface="Microsoft Sans Serif"/>
              </a:rPr>
              <a:t>και</a:t>
            </a:r>
            <a:r>
              <a:rPr sz="550" spc="25" dirty="0">
                <a:solidFill>
                  <a:srgbClr val="FF598C"/>
                </a:solidFill>
                <a:latin typeface="Microsoft Sans Serif"/>
                <a:cs typeface="Microsoft Sans Serif"/>
              </a:rPr>
              <a:t> </a:t>
            </a:r>
            <a:r>
              <a:rPr sz="550" dirty="0">
                <a:solidFill>
                  <a:srgbClr val="FF598C"/>
                </a:solidFill>
                <a:latin typeface="Microsoft Sans Serif"/>
                <a:cs typeface="Microsoft Sans Serif"/>
              </a:rPr>
              <a:t>13</a:t>
            </a:r>
            <a:r>
              <a:rPr sz="550" spc="20" dirty="0">
                <a:solidFill>
                  <a:srgbClr val="FF598C"/>
                </a:solidFill>
                <a:latin typeface="Microsoft Sans Serif"/>
                <a:cs typeface="Microsoft Sans Serif"/>
              </a:rPr>
              <a:t> </a:t>
            </a:r>
            <a:r>
              <a:rPr sz="550" spc="-10" dirty="0">
                <a:solidFill>
                  <a:srgbClr val="FF598C"/>
                </a:solidFill>
                <a:latin typeface="Microsoft Sans Serif"/>
                <a:cs typeface="Microsoft Sans Serif"/>
              </a:rPr>
              <a:t>Δεκεμβρίου]</a:t>
            </a:r>
            <a:endParaRPr sz="55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728805" y="6793014"/>
            <a:ext cx="81915" cy="57150"/>
          </a:xfrm>
          <a:custGeom>
            <a:avLst/>
            <a:gdLst/>
            <a:ahLst/>
            <a:cxnLst/>
            <a:rect l="l" t="t" r="r" b="b"/>
            <a:pathLst>
              <a:path w="81914" h="57150">
                <a:moveTo>
                  <a:pt x="61036" y="0"/>
                </a:moveTo>
                <a:lnTo>
                  <a:pt x="52828" y="1465"/>
                </a:lnTo>
                <a:lnTo>
                  <a:pt x="46448" y="5437"/>
                </a:lnTo>
                <a:lnTo>
                  <a:pt x="42314" y="11278"/>
                </a:lnTo>
                <a:lnTo>
                  <a:pt x="40843" y="18351"/>
                </a:lnTo>
                <a:lnTo>
                  <a:pt x="40525" y="18351"/>
                </a:lnTo>
                <a:lnTo>
                  <a:pt x="39054" y="11278"/>
                </a:lnTo>
                <a:lnTo>
                  <a:pt x="34921" y="5437"/>
                </a:lnTo>
                <a:lnTo>
                  <a:pt x="28545" y="1465"/>
                </a:lnTo>
                <a:lnTo>
                  <a:pt x="20345" y="0"/>
                </a:lnTo>
                <a:lnTo>
                  <a:pt x="12114" y="1515"/>
                </a:lnTo>
                <a:lnTo>
                  <a:pt x="5681" y="5657"/>
                </a:lnTo>
                <a:lnTo>
                  <a:pt x="1494" y="11819"/>
                </a:lnTo>
                <a:lnTo>
                  <a:pt x="0" y="19392"/>
                </a:lnTo>
                <a:lnTo>
                  <a:pt x="5514" y="32574"/>
                </a:lnTo>
                <a:lnTo>
                  <a:pt x="18097" y="40474"/>
                </a:lnTo>
                <a:lnTo>
                  <a:pt x="31803" y="47146"/>
                </a:lnTo>
                <a:lnTo>
                  <a:pt x="40690" y="56642"/>
                </a:lnTo>
                <a:lnTo>
                  <a:pt x="49570" y="47146"/>
                </a:lnTo>
                <a:lnTo>
                  <a:pt x="63272" y="40474"/>
                </a:lnTo>
                <a:lnTo>
                  <a:pt x="75854" y="32574"/>
                </a:lnTo>
                <a:lnTo>
                  <a:pt x="81368" y="19392"/>
                </a:lnTo>
                <a:lnTo>
                  <a:pt x="79874" y="11819"/>
                </a:lnTo>
                <a:lnTo>
                  <a:pt x="75688" y="5657"/>
                </a:lnTo>
                <a:lnTo>
                  <a:pt x="69260" y="1515"/>
                </a:lnTo>
                <a:lnTo>
                  <a:pt x="61036" y="0"/>
                </a:lnTo>
                <a:close/>
              </a:path>
            </a:pathLst>
          </a:custGeom>
          <a:solidFill>
            <a:srgbClr val="FF59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28805" y="6989033"/>
            <a:ext cx="81915" cy="57150"/>
          </a:xfrm>
          <a:custGeom>
            <a:avLst/>
            <a:gdLst/>
            <a:ahLst/>
            <a:cxnLst/>
            <a:rect l="l" t="t" r="r" b="b"/>
            <a:pathLst>
              <a:path w="81914" h="57150">
                <a:moveTo>
                  <a:pt x="61036" y="0"/>
                </a:moveTo>
                <a:lnTo>
                  <a:pt x="52828" y="1465"/>
                </a:lnTo>
                <a:lnTo>
                  <a:pt x="46448" y="5437"/>
                </a:lnTo>
                <a:lnTo>
                  <a:pt x="42314" y="11278"/>
                </a:lnTo>
                <a:lnTo>
                  <a:pt x="40843" y="18351"/>
                </a:lnTo>
                <a:lnTo>
                  <a:pt x="40525" y="18351"/>
                </a:lnTo>
                <a:lnTo>
                  <a:pt x="39054" y="11278"/>
                </a:lnTo>
                <a:lnTo>
                  <a:pt x="34921" y="5437"/>
                </a:lnTo>
                <a:lnTo>
                  <a:pt x="28545" y="1465"/>
                </a:lnTo>
                <a:lnTo>
                  <a:pt x="20345" y="0"/>
                </a:lnTo>
                <a:lnTo>
                  <a:pt x="12114" y="1515"/>
                </a:lnTo>
                <a:lnTo>
                  <a:pt x="5681" y="5657"/>
                </a:lnTo>
                <a:lnTo>
                  <a:pt x="1494" y="11819"/>
                </a:lnTo>
                <a:lnTo>
                  <a:pt x="0" y="19392"/>
                </a:lnTo>
                <a:lnTo>
                  <a:pt x="5514" y="32574"/>
                </a:lnTo>
                <a:lnTo>
                  <a:pt x="18097" y="40474"/>
                </a:lnTo>
                <a:lnTo>
                  <a:pt x="31803" y="47146"/>
                </a:lnTo>
                <a:lnTo>
                  <a:pt x="40690" y="56641"/>
                </a:lnTo>
                <a:lnTo>
                  <a:pt x="49570" y="47146"/>
                </a:lnTo>
                <a:lnTo>
                  <a:pt x="63272" y="40474"/>
                </a:lnTo>
                <a:lnTo>
                  <a:pt x="75854" y="32574"/>
                </a:lnTo>
                <a:lnTo>
                  <a:pt x="81368" y="19392"/>
                </a:lnTo>
                <a:lnTo>
                  <a:pt x="79874" y="11819"/>
                </a:lnTo>
                <a:lnTo>
                  <a:pt x="75688" y="5657"/>
                </a:lnTo>
                <a:lnTo>
                  <a:pt x="69260" y="1515"/>
                </a:lnTo>
                <a:lnTo>
                  <a:pt x="61036" y="0"/>
                </a:lnTo>
                <a:close/>
              </a:path>
            </a:pathLst>
          </a:custGeom>
          <a:solidFill>
            <a:srgbClr val="FF59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9999" y="2825299"/>
            <a:ext cx="4068445" cy="0"/>
          </a:xfrm>
          <a:custGeom>
            <a:avLst/>
            <a:gdLst/>
            <a:ahLst/>
            <a:cxnLst/>
            <a:rect l="l" t="t" r="r" b="b"/>
            <a:pathLst>
              <a:path w="4068445">
                <a:moveTo>
                  <a:pt x="0" y="0"/>
                </a:moveTo>
                <a:lnTo>
                  <a:pt x="406800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67299" y="2820087"/>
            <a:ext cx="162623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60" dirty="0">
                <a:solidFill>
                  <a:srgbClr val="231F20"/>
                </a:solidFill>
                <a:latin typeface="Verdana"/>
                <a:cs typeface="Verdana"/>
              </a:rPr>
              <a:t>Du</a:t>
            </a:r>
            <a:r>
              <a:rPr sz="1300" spc="-1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Verdana"/>
                <a:cs typeface="Verdana"/>
              </a:rPr>
              <a:t>3</a:t>
            </a:r>
            <a:r>
              <a:rPr sz="1300" spc="-1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Verdana"/>
                <a:cs typeface="Verdana"/>
              </a:rPr>
              <a:t>au</a:t>
            </a:r>
            <a:r>
              <a:rPr sz="1300" spc="-1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00" spc="-165" dirty="0">
                <a:solidFill>
                  <a:srgbClr val="231F20"/>
                </a:solidFill>
                <a:latin typeface="Verdana"/>
                <a:cs typeface="Verdana"/>
              </a:rPr>
              <a:t>18</a:t>
            </a:r>
            <a:r>
              <a:rPr sz="1300" spc="-1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Verdana"/>
                <a:cs typeface="Verdana"/>
              </a:rPr>
              <a:t>déc.</a:t>
            </a:r>
            <a:r>
              <a:rPr sz="1300" spc="-1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Verdana"/>
                <a:cs typeface="Verdana"/>
              </a:rPr>
              <a:t>2025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31062" y="2820087"/>
            <a:ext cx="92329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45" dirty="0">
                <a:solidFill>
                  <a:srgbClr val="231F20"/>
                </a:solidFill>
                <a:latin typeface="Verdana"/>
                <a:cs typeface="Verdana"/>
              </a:rPr>
              <a:t>Salle</a:t>
            </a:r>
            <a:r>
              <a:rPr sz="13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Verdana"/>
                <a:cs typeface="Verdana"/>
              </a:rPr>
              <a:t>Koltès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7299" y="3740063"/>
            <a:ext cx="2397125" cy="175895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algn="just">
              <a:lnSpc>
                <a:spcPts val="850"/>
              </a:lnSpc>
              <a:spcBef>
                <a:spcPts val="170"/>
              </a:spcBef>
            </a:pP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Oreste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aime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Hermione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qu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aime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Pyrrhus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qu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aime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Andromaque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Verdana"/>
                <a:cs typeface="Verdana"/>
              </a:rPr>
              <a:t>qu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aime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Hector…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Verdana"/>
                <a:cs typeface="Verdana"/>
              </a:rPr>
              <a:t>qu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Verdana"/>
                <a:cs typeface="Verdana"/>
              </a:rPr>
              <a:t>es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t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mort,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tué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 pendant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 Guerre </a:t>
            </a:r>
            <a:r>
              <a:rPr sz="750" spc="15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Troie.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Liés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par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cette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chaîne 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d’amours</a:t>
            </a:r>
            <a:r>
              <a:rPr sz="750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impossibles,</a:t>
            </a:r>
            <a:r>
              <a:rPr sz="750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c’est</a:t>
            </a:r>
            <a:r>
              <a:rPr sz="750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sur</a:t>
            </a:r>
            <a:r>
              <a:rPr sz="750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le</a:t>
            </a:r>
            <a:r>
              <a:rPr sz="750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sang</a:t>
            </a:r>
            <a:r>
              <a:rPr sz="750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que</a:t>
            </a:r>
            <a:r>
              <a:rPr sz="750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marchent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les</a:t>
            </a:r>
            <a:r>
              <a:rPr sz="7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personnages</a:t>
            </a:r>
            <a:r>
              <a:rPr sz="7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dans</a:t>
            </a:r>
            <a:r>
              <a:rPr sz="7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cette</a:t>
            </a:r>
            <a:r>
              <a:rPr sz="7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création</a:t>
            </a:r>
            <a:r>
              <a:rPr sz="7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7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Stéphane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Verdana"/>
                <a:cs typeface="Verdana"/>
              </a:rPr>
              <a:t>Braunschweig</a:t>
            </a:r>
            <a:r>
              <a:rPr sz="750" spc="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20" dirty="0">
                <a:solidFill>
                  <a:srgbClr val="231F20"/>
                </a:solidFill>
                <a:latin typeface="Verdana"/>
                <a:cs typeface="Verdana"/>
              </a:rPr>
              <a:t>qu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750" spc="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met</a:t>
            </a:r>
            <a:r>
              <a:rPr sz="750" spc="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sz="750" spc="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25" dirty="0">
                <a:solidFill>
                  <a:srgbClr val="231F20"/>
                </a:solidFill>
                <a:latin typeface="Verdana"/>
                <a:cs typeface="Verdana"/>
              </a:rPr>
              <a:t>scène</a:t>
            </a:r>
            <a:r>
              <a:rPr sz="750" spc="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20" dirty="0">
                <a:solidFill>
                  <a:srgbClr val="231F20"/>
                </a:solidFill>
                <a:latin typeface="Verdana"/>
                <a:cs typeface="Verdana"/>
              </a:rPr>
              <a:t>Racine</a:t>
            </a:r>
            <a:r>
              <a:rPr sz="750" spc="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pour</a:t>
            </a:r>
            <a:r>
              <a:rPr sz="750" spc="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la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troisième</a:t>
            </a:r>
            <a:r>
              <a:rPr sz="75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fois,</a:t>
            </a:r>
            <a:r>
              <a:rPr sz="75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avec</a:t>
            </a:r>
            <a:r>
              <a:rPr sz="75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le</a:t>
            </a:r>
            <a:r>
              <a:rPr sz="75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constant</a:t>
            </a:r>
            <a:r>
              <a:rPr sz="75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souci</a:t>
            </a:r>
            <a:r>
              <a:rPr sz="75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d’articuler</a:t>
            </a:r>
            <a:r>
              <a:rPr sz="75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aux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 affects</a:t>
            </a:r>
            <a:r>
              <a:rPr sz="750" spc="-1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le</a:t>
            </a:r>
            <a:r>
              <a:rPr sz="750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contexte</a:t>
            </a:r>
            <a:r>
              <a:rPr sz="750" spc="-1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historico-mythologique.</a:t>
            </a:r>
            <a:r>
              <a:rPr sz="750" spc="-1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Comment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se</a:t>
            </a:r>
            <a:r>
              <a:rPr sz="75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relever</a:t>
            </a:r>
            <a:r>
              <a:rPr sz="75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75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75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déflagration</a:t>
            </a:r>
            <a:r>
              <a:rPr sz="75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que</a:t>
            </a:r>
            <a:r>
              <a:rPr sz="75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constitue</a:t>
            </a:r>
            <a:r>
              <a:rPr sz="75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75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Guerre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750" spc="-10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Troie?</a:t>
            </a:r>
            <a:r>
              <a:rPr sz="750" spc="-10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750" spc="-10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victoire</a:t>
            </a:r>
            <a:r>
              <a:rPr sz="750" spc="-10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peut-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elle</a:t>
            </a:r>
            <a:r>
              <a:rPr sz="750" spc="-10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vraiment</a:t>
            </a:r>
            <a:r>
              <a:rPr sz="750" spc="-10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être</a:t>
            </a:r>
            <a:r>
              <a:rPr sz="750" spc="-10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assurée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par</a:t>
            </a:r>
            <a:r>
              <a:rPr sz="75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l’élimination</a:t>
            </a:r>
            <a:r>
              <a:rPr sz="75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totale</a:t>
            </a:r>
            <a:r>
              <a:rPr sz="75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75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celui</a:t>
            </a:r>
            <a:r>
              <a:rPr sz="75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que</a:t>
            </a:r>
            <a:r>
              <a:rPr sz="75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les</a:t>
            </a:r>
            <a:r>
              <a:rPr sz="75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vainqueurs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désignent</a:t>
            </a:r>
            <a:r>
              <a:rPr sz="75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comm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sz="75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ennemi</a:t>
            </a:r>
            <a:r>
              <a:rPr sz="75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?</a:t>
            </a:r>
            <a:r>
              <a:rPr sz="75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Comment</a:t>
            </a:r>
            <a:r>
              <a:rPr sz="75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se</a:t>
            </a:r>
            <a:r>
              <a:rPr sz="75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protéger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d’un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futur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vengeance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du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ressentiment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transmis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 d’une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génération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à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l’autre</a:t>
            </a:r>
            <a:r>
              <a:rPr sz="750" spc="-1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?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Sur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une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inquiétante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ligne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75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crête,</a:t>
            </a:r>
            <a:r>
              <a:rPr sz="75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Verdana"/>
                <a:cs typeface="Verdana"/>
              </a:rPr>
              <a:t>Andromaque</a:t>
            </a:r>
            <a:r>
              <a:rPr sz="750" i="1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n’interroge</a:t>
            </a:r>
            <a:r>
              <a:rPr sz="75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pas</a:t>
            </a:r>
            <a:r>
              <a:rPr sz="75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moins</a:t>
            </a:r>
            <a:r>
              <a:rPr sz="75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que</a:t>
            </a:r>
            <a:r>
              <a:rPr sz="75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la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possibili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t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é</a:t>
            </a:r>
            <a:r>
              <a:rPr sz="750" spc="-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même</a:t>
            </a:r>
            <a:r>
              <a:rPr sz="750" spc="-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750" spc="-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750" spc="-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paix.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7299" y="5575213"/>
            <a:ext cx="2398395" cy="100330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algn="just">
              <a:lnSpc>
                <a:spcPts val="850"/>
              </a:lnSpc>
              <a:spcBef>
                <a:spcPts val="170"/>
              </a:spcBef>
            </a:pP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[el]</a:t>
            </a:r>
            <a:r>
              <a:rPr sz="750" spc="4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Ο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Ορέστης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20" dirty="0">
                <a:solidFill>
                  <a:srgbClr val="231F20"/>
                </a:solidFill>
                <a:latin typeface="Verdana"/>
                <a:cs typeface="Verdana"/>
              </a:rPr>
              <a:t>αγαπά</a:t>
            </a:r>
            <a:r>
              <a:rPr sz="750" i="1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Verdana"/>
                <a:cs typeface="Verdana"/>
              </a:rPr>
              <a:t>την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20" dirty="0">
                <a:solidFill>
                  <a:srgbClr val="231F20"/>
                </a:solidFill>
                <a:latin typeface="Verdana"/>
                <a:cs typeface="Verdana"/>
              </a:rPr>
              <a:t>Ερμιόνη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που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20" dirty="0">
                <a:solidFill>
                  <a:srgbClr val="231F20"/>
                </a:solidFill>
                <a:latin typeface="Verdana"/>
                <a:cs typeface="Verdana"/>
              </a:rPr>
              <a:t>αγαπά</a:t>
            </a:r>
            <a:r>
              <a:rPr sz="750" i="1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τον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Πύρρο</a:t>
            </a:r>
            <a:r>
              <a:rPr sz="750" i="1" spc="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που</a:t>
            </a:r>
            <a:r>
              <a:rPr sz="750" i="1" spc="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αγαπά</a:t>
            </a:r>
            <a:r>
              <a:rPr sz="750" i="1" spc="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την</a:t>
            </a:r>
            <a:r>
              <a:rPr sz="750" i="1" spc="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Ανδρομάχη</a:t>
            </a:r>
            <a:r>
              <a:rPr sz="750" i="1" spc="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που</a:t>
            </a:r>
            <a:r>
              <a:rPr sz="750" i="1" spc="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αγαπά</a:t>
            </a:r>
            <a:r>
              <a:rPr sz="750" i="1" spc="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τον </a:t>
            </a:r>
            <a:r>
              <a:rPr sz="750" i="1" spc="-10" dirty="0">
                <a:solidFill>
                  <a:srgbClr val="231F20"/>
                </a:solidFill>
                <a:latin typeface="Verdana"/>
                <a:cs typeface="Verdana"/>
              </a:rPr>
              <a:t>Έκτορα...</a:t>
            </a:r>
            <a:r>
              <a:rPr sz="750" i="1" spc="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ο</a:t>
            </a:r>
            <a:r>
              <a:rPr sz="750" i="1" spc="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οποίος</a:t>
            </a:r>
            <a:r>
              <a:rPr sz="750" i="1" spc="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είναι</a:t>
            </a:r>
            <a:r>
              <a:rPr sz="750" i="1" spc="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νεκρός,</a:t>
            </a:r>
            <a:r>
              <a:rPr sz="750" i="1" spc="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σκοτώθηκε</a:t>
            </a:r>
            <a:r>
              <a:rPr sz="750" i="1" spc="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20" dirty="0">
                <a:solidFill>
                  <a:srgbClr val="231F20"/>
                </a:solidFill>
                <a:latin typeface="Verdana"/>
                <a:cs typeface="Verdana"/>
              </a:rPr>
              <a:t>στον </a:t>
            </a:r>
            <a:r>
              <a:rPr sz="750" i="1" spc="-60" dirty="0">
                <a:solidFill>
                  <a:srgbClr val="231F20"/>
                </a:solidFill>
                <a:latin typeface="Verdana"/>
                <a:cs typeface="Verdana"/>
              </a:rPr>
              <a:t>Τρωικό</a:t>
            </a:r>
            <a:r>
              <a:rPr sz="750" i="1" spc="-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50" dirty="0">
                <a:solidFill>
                  <a:srgbClr val="231F20"/>
                </a:solidFill>
                <a:latin typeface="Verdana"/>
                <a:cs typeface="Verdana"/>
              </a:rPr>
              <a:t>Πόλεμο.</a:t>
            </a:r>
            <a:r>
              <a:rPr sz="750" i="1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95" dirty="0">
                <a:solidFill>
                  <a:srgbClr val="231F20"/>
                </a:solidFill>
                <a:latin typeface="Verdana"/>
                <a:cs typeface="Verdana"/>
              </a:rPr>
              <a:t>Οι</a:t>
            </a:r>
            <a:r>
              <a:rPr sz="750" i="1" spc="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45" dirty="0">
                <a:solidFill>
                  <a:srgbClr val="231F20"/>
                </a:solidFill>
                <a:latin typeface="Verdana"/>
                <a:cs typeface="Verdana"/>
              </a:rPr>
              <a:t>χαρακτήρες</a:t>
            </a:r>
            <a:r>
              <a:rPr sz="750" i="1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45" dirty="0">
                <a:solidFill>
                  <a:srgbClr val="231F20"/>
                </a:solidFill>
                <a:latin typeface="Verdana"/>
                <a:cs typeface="Verdana"/>
              </a:rPr>
              <a:t>που</a:t>
            </a:r>
            <a:r>
              <a:rPr sz="750" i="1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65" dirty="0">
                <a:solidFill>
                  <a:srgbClr val="231F20"/>
                </a:solidFill>
                <a:latin typeface="Verdana"/>
                <a:cs typeface="Verdana"/>
              </a:rPr>
              <a:t>είναι</a:t>
            </a:r>
            <a:r>
              <a:rPr sz="750" i="1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45" dirty="0">
                <a:solidFill>
                  <a:srgbClr val="231F20"/>
                </a:solidFill>
                <a:latin typeface="Verdana"/>
                <a:cs typeface="Verdana"/>
              </a:rPr>
              <a:t>δεμένοι</a:t>
            </a:r>
            <a:r>
              <a:rPr sz="750" i="1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60" dirty="0">
                <a:solidFill>
                  <a:srgbClr val="231F20"/>
                </a:solidFill>
                <a:latin typeface="Verdana"/>
                <a:cs typeface="Verdana"/>
              </a:rPr>
              <a:t>σε</a:t>
            </a:r>
            <a:r>
              <a:rPr sz="750" i="1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μια </a:t>
            </a:r>
            <a:r>
              <a:rPr sz="750" i="1" spc="-65" dirty="0">
                <a:solidFill>
                  <a:srgbClr val="231F20"/>
                </a:solidFill>
                <a:latin typeface="Verdana"/>
                <a:cs typeface="Verdana"/>
              </a:rPr>
              <a:t>αλυσίδα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30" dirty="0">
                <a:solidFill>
                  <a:srgbClr val="231F20"/>
                </a:solidFill>
                <a:latin typeface="Verdana"/>
                <a:cs typeface="Verdana"/>
              </a:rPr>
              <a:t>από</a:t>
            </a:r>
            <a:r>
              <a:rPr sz="750" i="1" spc="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45" dirty="0">
                <a:solidFill>
                  <a:srgbClr val="231F20"/>
                </a:solidFill>
                <a:latin typeface="Verdana"/>
                <a:cs typeface="Verdana"/>
              </a:rPr>
              <a:t>ανεκπλήρωτους</a:t>
            </a:r>
            <a:r>
              <a:rPr sz="750" i="1" spc="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έρωτες</a:t>
            </a:r>
            <a:r>
              <a:rPr sz="750" i="1" spc="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30" dirty="0">
                <a:solidFill>
                  <a:srgbClr val="231F20"/>
                </a:solidFill>
                <a:latin typeface="Verdana"/>
                <a:cs typeface="Verdana"/>
              </a:rPr>
              <a:t>περπατούν</a:t>
            </a:r>
            <a:r>
              <a:rPr sz="750" i="1" spc="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20" dirty="0">
                <a:solidFill>
                  <a:srgbClr val="231F20"/>
                </a:solidFill>
                <a:latin typeface="Verdana"/>
                <a:cs typeface="Verdana"/>
              </a:rPr>
              <a:t>πάνω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στο</a:t>
            </a:r>
            <a:r>
              <a:rPr sz="750" i="1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50" dirty="0">
                <a:solidFill>
                  <a:srgbClr val="231F20"/>
                </a:solidFill>
                <a:latin typeface="Verdana"/>
                <a:cs typeface="Verdana"/>
              </a:rPr>
              <a:t>αίμα</a:t>
            </a:r>
            <a:r>
              <a:rPr sz="750" i="1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σε</a:t>
            </a:r>
            <a:r>
              <a:rPr sz="750" i="1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45" dirty="0">
                <a:solidFill>
                  <a:srgbClr val="231F20"/>
                </a:solidFill>
                <a:latin typeface="Verdana"/>
                <a:cs typeface="Verdana"/>
              </a:rPr>
              <a:t>παραγωγή</a:t>
            </a:r>
            <a:r>
              <a:rPr sz="750" i="1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του </a:t>
            </a:r>
            <a:r>
              <a:rPr sz="750" i="1" spc="-40" dirty="0">
                <a:solidFill>
                  <a:srgbClr val="231F20"/>
                </a:solidFill>
                <a:latin typeface="Verdana"/>
                <a:cs typeface="Verdana"/>
              </a:rPr>
              <a:t>Stéphane</a:t>
            </a:r>
            <a:r>
              <a:rPr sz="750" i="1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30" dirty="0">
                <a:solidFill>
                  <a:srgbClr val="231F20"/>
                </a:solidFill>
                <a:latin typeface="Verdana"/>
                <a:cs typeface="Verdana"/>
              </a:rPr>
              <a:t>Braunschweig</a:t>
            </a:r>
            <a:r>
              <a:rPr sz="750" i="1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50" dirty="0">
                <a:solidFill>
                  <a:srgbClr val="231F20"/>
                </a:solidFill>
                <a:latin typeface="Verdana"/>
                <a:cs typeface="Verdana"/>
              </a:rPr>
              <a:t>ο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οποίος</a:t>
            </a:r>
            <a:r>
              <a:rPr sz="750" i="1" spc="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Verdana"/>
                <a:cs typeface="Verdana"/>
              </a:rPr>
              <a:t>σκηνοθετεί</a:t>
            </a:r>
            <a:r>
              <a:rPr sz="750" i="1" spc="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Verdana"/>
                <a:cs typeface="Verdana"/>
              </a:rPr>
              <a:t>για</a:t>
            </a:r>
            <a:r>
              <a:rPr sz="750" i="1" spc="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τρίτη</a:t>
            </a:r>
            <a:r>
              <a:rPr sz="750" i="1" spc="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φορά</a:t>
            </a:r>
            <a:r>
              <a:rPr sz="750" i="1" spc="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τον</a:t>
            </a:r>
            <a:r>
              <a:rPr sz="750" i="1" spc="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Verdana"/>
                <a:cs typeface="Verdana"/>
              </a:rPr>
              <a:t>Ρεκινα,</a:t>
            </a:r>
            <a:r>
              <a:rPr sz="750" i="1" spc="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στη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προσπάθεια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του</a:t>
            </a:r>
            <a:r>
              <a:rPr sz="750" i="1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35" dirty="0">
                <a:solidFill>
                  <a:srgbClr val="231F20"/>
                </a:solidFill>
                <a:latin typeface="Verdana"/>
                <a:cs typeface="Verdana"/>
              </a:rPr>
              <a:t>να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20" dirty="0">
                <a:solidFill>
                  <a:srgbClr val="231F20"/>
                </a:solidFill>
                <a:latin typeface="Verdana"/>
                <a:cs typeface="Verdana"/>
              </a:rPr>
              <a:t>συνδέσει </a:t>
            </a:r>
            <a:r>
              <a:rPr sz="750" i="1" spc="-10" dirty="0">
                <a:solidFill>
                  <a:srgbClr val="231F20"/>
                </a:solidFill>
                <a:latin typeface="Verdana"/>
                <a:cs typeface="Verdana"/>
              </a:rPr>
              <a:t>επιμελώς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το</a:t>
            </a:r>
            <a:r>
              <a:rPr sz="750" i="1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Verdana"/>
                <a:cs typeface="Verdana"/>
              </a:rPr>
              <a:t>ιστορικό- </a:t>
            </a:r>
            <a:r>
              <a:rPr sz="750" i="1" spc="-50" dirty="0">
                <a:solidFill>
                  <a:srgbClr val="231F20"/>
                </a:solidFill>
                <a:latin typeface="Verdana"/>
                <a:cs typeface="Verdana"/>
              </a:rPr>
              <a:t>μυθολογικό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30" dirty="0">
                <a:solidFill>
                  <a:srgbClr val="231F20"/>
                </a:solidFill>
                <a:latin typeface="Verdana"/>
                <a:cs typeface="Verdana"/>
              </a:rPr>
              <a:t>πλαίσιο</a:t>
            </a:r>
            <a:r>
              <a:rPr sz="750" i="1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30" dirty="0">
                <a:solidFill>
                  <a:srgbClr val="231F20"/>
                </a:solidFill>
                <a:latin typeface="Verdana"/>
                <a:cs typeface="Verdana"/>
              </a:rPr>
              <a:t>με</a:t>
            </a:r>
            <a:r>
              <a:rPr sz="750" i="1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35" dirty="0">
                <a:solidFill>
                  <a:srgbClr val="231F20"/>
                </a:solidFill>
                <a:latin typeface="Verdana"/>
                <a:cs typeface="Verdana"/>
              </a:rPr>
              <a:t>έντονα</a:t>
            </a:r>
            <a:r>
              <a:rPr sz="750" i="1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Verdana"/>
                <a:cs typeface="Verdana"/>
              </a:rPr>
              <a:t>συναισθήματα.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909896" y="6881245"/>
            <a:ext cx="94615" cy="511809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450" spc="-85" dirty="0">
                <a:solidFill>
                  <a:srgbClr val="231F20"/>
                </a:solidFill>
                <a:latin typeface="Verdana"/>
                <a:cs typeface="Verdana"/>
              </a:rPr>
              <a:t>©</a:t>
            </a:r>
            <a:r>
              <a:rPr sz="4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0" spc="-20" dirty="0">
                <a:solidFill>
                  <a:srgbClr val="231F20"/>
                </a:solidFill>
                <a:latin typeface="Verdana"/>
                <a:cs typeface="Verdana"/>
              </a:rPr>
              <a:t>Simon</a:t>
            </a:r>
            <a:r>
              <a:rPr sz="4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0" spc="-10" dirty="0">
                <a:solidFill>
                  <a:srgbClr val="231F20"/>
                </a:solidFill>
                <a:latin typeface="Verdana"/>
                <a:cs typeface="Verdana"/>
              </a:rPr>
              <a:t>Gosselin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79999" y="116298"/>
            <a:ext cx="4068445" cy="0"/>
          </a:xfrm>
          <a:custGeom>
            <a:avLst/>
            <a:gdLst/>
            <a:ahLst/>
            <a:cxnLst/>
            <a:rect l="l" t="t" r="r" b="b"/>
            <a:pathLst>
              <a:path w="4068445">
                <a:moveTo>
                  <a:pt x="0" y="0"/>
                </a:moveTo>
                <a:lnTo>
                  <a:pt x="406800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67299" y="120086"/>
            <a:ext cx="30607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34110" algn="l"/>
              </a:tabLst>
            </a:pPr>
            <a:r>
              <a:rPr sz="1300" b="0" dirty="0">
                <a:latin typeface="Verdana"/>
                <a:cs typeface="Verdana"/>
              </a:rPr>
              <a:t>Jean</a:t>
            </a:r>
            <a:r>
              <a:rPr sz="1300" b="0" spc="-180" dirty="0">
                <a:latin typeface="Verdana"/>
                <a:cs typeface="Verdana"/>
              </a:rPr>
              <a:t> </a:t>
            </a:r>
            <a:r>
              <a:rPr sz="1300" b="0" spc="-10" dirty="0">
                <a:latin typeface="Verdana"/>
                <a:cs typeface="Verdana"/>
              </a:rPr>
              <a:t>Racine</a:t>
            </a:r>
            <a:r>
              <a:rPr sz="1300" b="0" dirty="0">
                <a:latin typeface="Verdana"/>
                <a:cs typeface="Verdana"/>
              </a:rPr>
              <a:t>	</a:t>
            </a:r>
            <a:r>
              <a:rPr sz="1300" b="0" spc="-35" dirty="0">
                <a:latin typeface="Verdana"/>
                <a:cs typeface="Verdana"/>
              </a:rPr>
              <a:t>Stéphane</a:t>
            </a:r>
            <a:r>
              <a:rPr sz="1300" b="0" spc="-150" dirty="0">
                <a:latin typeface="Verdana"/>
                <a:cs typeface="Verdana"/>
              </a:rPr>
              <a:t> </a:t>
            </a:r>
            <a:r>
              <a:rPr sz="1300" b="0" spc="-20" dirty="0">
                <a:latin typeface="Verdana"/>
                <a:cs typeface="Verdana"/>
              </a:rPr>
              <a:t>Braunschweig</a:t>
            </a:r>
            <a:endParaRPr sz="1300">
              <a:latin typeface="Verdana"/>
              <a:cs typeface="Verdana"/>
            </a:endParaRPr>
          </a:p>
        </p:txBody>
      </p:sp>
      <p:pic>
        <p:nvPicPr>
          <p:cNvPr id="29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0007" y="12"/>
            <a:ext cx="4680000" cy="7559992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167299" y="128357"/>
            <a:ext cx="4082415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300" b="1" spc="-585" dirty="0">
                <a:solidFill>
                  <a:srgbClr val="231F20"/>
                </a:solidFill>
                <a:latin typeface="Trebuchet MS"/>
                <a:cs typeface="Trebuchet MS"/>
              </a:rPr>
              <a:t>Andromaque</a:t>
            </a:r>
            <a:endParaRPr sz="6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040630" cy="7560309"/>
          </a:xfrm>
          <a:custGeom>
            <a:avLst/>
            <a:gdLst/>
            <a:ahLst/>
            <a:cxnLst/>
            <a:rect l="l" t="t" r="r" b="b"/>
            <a:pathLst>
              <a:path w="5040630" h="7560309">
                <a:moveTo>
                  <a:pt x="0" y="7560005"/>
                </a:moveTo>
                <a:lnTo>
                  <a:pt x="5040007" y="7560005"/>
                </a:lnTo>
                <a:lnTo>
                  <a:pt x="5040007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FF59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7299" y="7202205"/>
            <a:ext cx="23558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25" dirty="0">
                <a:solidFill>
                  <a:srgbClr val="231F20"/>
                </a:solidFill>
                <a:latin typeface="Verdana"/>
                <a:cs typeface="Verdana"/>
              </a:rPr>
              <a:t>60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68790" y="7221674"/>
            <a:ext cx="17018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05"/>
              </a:lnSpc>
            </a:pPr>
            <a:r>
              <a:rPr sz="1300" spc="-180" dirty="0">
                <a:solidFill>
                  <a:srgbClr val="231F20"/>
                </a:solidFill>
                <a:latin typeface="Verdana"/>
                <a:cs typeface="Verdana"/>
              </a:rPr>
              <a:t>61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9999" y="125299"/>
            <a:ext cx="4068445" cy="0"/>
          </a:xfrm>
          <a:custGeom>
            <a:avLst/>
            <a:gdLst/>
            <a:ahLst/>
            <a:cxnLst/>
            <a:rect l="l" t="t" r="r" b="b"/>
            <a:pathLst>
              <a:path w="4068445">
                <a:moveTo>
                  <a:pt x="0" y="0"/>
                </a:moveTo>
                <a:lnTo>
                  <a:pt x="406800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7299" y="120086"/>
            <a:ext cx="94170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0" spc="-20" dirty="0">
                <a:latin typeface="Verdana"/>
                <a:cs typeface="Verdana"/>
              </a:rPr>
              <a:t>Hatice</a:t>
            </a:r>
            <a:r>
              <a:rPr sz="1300" b="0" spc="-145" dirty="0">
                <a:latin typeface="Verdana"/>
                <a:cs typeface="Verdana"/>
              </a:rPr>
              <a:t> </a:t>
            </a:r>
            <a:r>
              <a:rPr sz="1300" b="0" spc="-20" dirty="0">
                <a:latin typeface="Verdana"/>
                <a:cs typeface="Verdana"/>
              </a:rPr>
              <a:t>Özer</a:t>
            </a:r>
            <a:endParaRPr sz="13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0007" y="12"/>
            <a:ext cx="4680000" cy="755999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207299" y="120086"/>
            <a:ext cx="2622550" cy="40132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280"/>
              </a:spcBef>
              <a:tabLst>
                <a:tab pos="1402080" algn="l"/>
              </a:tabLst>
            </a:pPr>
            <a:r>
              <a:rPr sz="1300" spc="-40" dirty="0">
                <a:solidFill>
                  <a:srgbClr val="FF598C"/>
                </a:solidFill>
                <a:latin typeface="Verdana"/>
                <a:cs typeface="Verdana"/>
              </a:rPr>
              <a:t>Création</a:t>
            </a:r>
            <a:r>
              <a:rPr sz="1300" spc="-155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1300" spc="-45" dirty="0">
                <a:solidFill>
                  <a:srgbClr val="FF598C"/>
                </a:solidFill>
                <a:latin typeface="Verdana"/>
                <a:cs typeface="Verdana"/>
              </a:rPr>
              <a:t>au</a:t>
            </a:r>
            <a:r>
              <a:rPr sz="1300" spc="-155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FF598C"/>
                </a:solidFill>
                <a:latin typeface="Verdana"/>
                <a:cs typeface="Verdana"/>
              </a:rPr>
              <a:t>TnS</a:t>
            </a:r>
            <a:r>
              <a:rPr sz="1300" dirty="0">
                <a:solidFill>
                  <a:srgbClr val="FF598C"/>
                </a:solidFill>
                <a:latin typeface="Verdana"/>
                <a:cs typeface="Verdana"/>
              </a:rPr>
              <a:t>	</a:t>
            </a:r>
            <a:r>
              <a:rPr sz="1300" spc="-10" dirty="0">
                <a:solidFill>
                  <a:srgbClr val="FF598C"/>
                </a:solidFill>
                <a:latin typeface="Verdana"/>
                <a:cs typeface="Verdana"/>
              </a:rPr>
              <a:t>Production Spectacle</a:t>
            </a:r>
            <a:r>
              <a:rPr sz="1300" spc="-170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1300" spc="-30" dirty="0">
                <a:solidFill>
                  <a:srgbClr val="FF598C"/>
                </a:solidFill>
                <a:latin typeface="Verdana"/>
                <a:cs typeface="Verdana"/>
              </a:rPr>
              <a:t>en</a:t>
            </a:r>
            <a:r>
              <a:rPr sz="1300" spc="-170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1300" spc="-40" dirty="0">
                <a:solidFill>
                  <a:srgbClr val="FF598C"/>
                </a:solidFill>
                <a:latin typeface="Verdana"/>
                <a:cs typeface="Verdana"/>
              </a:rPr>
              <a:t>arabe</a:t>
            </a:r>
            <a:r>
              <a:rPr sz="1300" spc="-165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1300" spc="-40" dirty="0">
                <a:solidFill>
                  <a:srgbClr val="FF598C"/>
                </a:solidFill>
                <a:latin typeface="Verdana"/>
                <a:cs typeface="Verdana"/>
              </a:rPr>
              <a:t>et</a:t>
            </a:r>
            <a:r>
              <a:rPr sz="1300" spc="-170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1300" spc="-30" dirty="0">
                <a:solidFill>
                  <a:srgbClr val="FF598C"/>
                </a:solidFill>
                <a:latin typeface="Verdana"/>
                <a:cs typeface="Verdana"/>
              </a:rPr>
              <a:t>en</a:t>
            </a:r>
            <a:r>
              <a:rPr sz="1300" spc="-165" dirty="0">
                <a:solidFill>
                  <a:srgbClr val="FF598C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FF598C"/>
                </a:solidFill>
                <a:latin typeface="Verdana"/>
                <a:cs typeface="Verdana"/>
              </a:rPr>
              <a:t>français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28799" y="3761704"/>
            <a:ext cx="1519555" cy="0"/>
          </a:xfrm>
          <a:custGeom>
            <a:avLst/>
            <a:gdLst/>
            <a:ahLst/>
            <a:cxnLst/>
            <a:rect l="l" t="t" r="r" b="b"/>
            <a:pathLst>
              <a:path w="1519554">
                <a:moveTo>
                  <a:pt x="0" y="0"/>
                </a:moveTo>
                <a:lnTo>
                  <a:pt x="151919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28799" y="4001734"/>
            <a:ext cx="1519555" cy="0"/>
          </a:xfrm>
          <a:custGeom>
            <a:avLst/>
            <a:gdLst/>
            <a:ahLst/>
            <a:cxnLst/>
            <a:rect l="l" t="t" r="r" b="b"/>
            <a:pathLst>
              <a:path w="1519554">
                <a:moveTo>
                  <a:pt x="0" y="0"/>
                </a:moveTo>
                <a:lnTo>
                  <a:pt x="151919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28799" y="4241764"/>
            <a:ext cx="1519555" cy="0"/>
          </a:xfrm>
          <a:custGeom>
            <a:avLst/>
            <a:gdLst/>
            <a:ahLst/>
            <a:cxnLst/>
            <a:rect l="l" t="t" r="r" b="b"/>
            <a:pathLst>
              <a:path w="1519554">
                <a:moveTo>
                  <a:pt x="0" y="0"/>
                </a:moveTo>
                <a:lnTo>
                  <a:pt x="151919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28799" y="4561804"/>
            <a:ext cx="1519555" cy="0"/>
          </a:xfrm>
          <a:custGeom>
            <a:avLst/>
            <a:gdLst/>
            <a:ahLst/>
            <a:cxnLst/>
            <a:rect l="l" t="t" r="r" b="b"/>
            <a:pathLst>
              <a:path w="1519554">
                <a:moveTo>
                  <a:pt x="0" y="0"/>
                </a:moveTo>
                <a:lnTo>
                  <a:pt x="151919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28799" y="4961854"/>
            <a:ext cx="1519555" cy="0"/>
          </a:xfrm>
          <a:custGeom>
            <a:avLst/>
            <a:gdLst/>
            <a:ahLst/>
            <a:cxnLst/>
            <a:rect l="l" t="t" r="r" b="b"/>
            <a:pathLst>
              <a:path w="1519554">
                <a:moveTo>
                  <a:pt x="0" y="0"/>
                </a:moveTo>
                <a:lnTo>
                  <a:pt x="151919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28799" y="5201884"/>
            <a:ext cx="1519555" cy="0"/>
          </a:xfrm>
          <a:custGeom>
            <a:avLst/>
            <a:gdLst/>
            <a:ahLst/>
            <a:cxnLst/>
            <a:rect l="l" t="t" r="r" b="b"/>
            <a:pathLst>
              <a:path w="1519554">
                <a:moveTo>
                  <a:pt x="0" y="0"/>
                </a:moveTo>
                <a:lnTo>
                  <a:pt x="151919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28799" y="5684923"/>
            <a:ext cx="1519555" cy="0"/>
          </a:xfrm>
          <a:custGeom>
            <a:avLst/>
            <a:gdLst/>
            <a:ahLst/>
            <a:cxnLst/>
            <a:rect l="l" t="t" r="r" b="b"/>
            <a:pathLst>
              <a:path w="1519554">
                <a:moveTo>
                  <a:pt x="0" y="0"/>
                </a:moveTo>
                <a:lnTo>
                  <a:pt x="151919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28799" y="6004963"/>
            <a:ext cx="1519555" cy="0"/>
          </a:xfrm>
          <a:custGeom>
            <a:avLst/>
            <a:gdLst/>
            <a:ahLst/>
            <a:cxnLst/>
            <a:rect l="l" t="t" r="r" b="b"/>
            <a:pathLst>
              <a:path w="1519554">
                <a:moveTo>
                  <a:pt x="0" y="0"/>
                </a:moveTo>
                <a:lnTo>
                  <a:pt x="151919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716099" y="3759201"/>
            <a:ext cx="865505" cy="19240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630"/>
              </a:lnSpc>
              <a:spcBef>
                <a:spcPts val="165"/>
              </a:spcBef>
            </a:pP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[Texte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mise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scène]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Hatice</a:t>
            </a:r>
            <a:r>
              <a:rPr sz="550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Özer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16099" y="3999231"/>
            <a:ext cx="1264285" cy="19240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630"/>
              </a:lnSpc>
              <a:spcBef>
                <a:spcPts val="165"/>
              </a:spcBef>
            </a:pP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[Composition</a:t>
            </a:r>
            <a:r>
              <a:rPr sz="5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direction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 musicale]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Antonin-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Tri</a:t>
            </a:r>
            <a:r>
              <a:rPr sz="5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Hoang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16099" y="4239261"/>
            <a:ext cx="1220470" cy="27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645"/>
              </a:lnSpc>
              <a:spcBef>
                <a:spcPts val="120"/>
              </a:spcBef>
            </a:pP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[Avec]</a:t>
            </a:r>
            <a:endParaRPr sz="550">
              <a:latin typeface="Verdana"/>
              <a:cs typeface="Verdana"/>
            </a:endParaRPr>
          </a:p>
          <a:p>
            <a:pPr marL="12700" marR="5080">
              <a:lnSpc>
                <a:spcPts val="630"/>
              </a:lnSpc>
              <a:spcBef>
                <a:spcPts val="30"/>
              </a:spcBef>
            </a:pP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Neuf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 interprètes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musicien·nes</a:t>
            </a:r>
            <a:r>
              <a:rPr sz="550" spc="-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acteur·rices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(distribution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cours)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16099" y="4559301"/>
            <a:ext cx="1543050" cy="35242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630"/>
              </a:lnSpc>
              <a:spcBef>
                <a:spcPts val="165"/>
              </a:spcBef>
            </a:pP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[Lumière]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César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Godefroy</a:t>
            </a:r>
            <a:r>
              <a:rPr sz="5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[Scénographie]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Claire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Schirck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[Costumes]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Pauline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Kieffer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[Regard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artistique]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Paola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Secret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[Assistanat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à</a:t>
            </a:r>
            <a:r>
              <a:rPr sz="55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mise</a:t>
            </a:r>
            <a:r>
              <a:rPr sz="55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scène]</a:t>
            </a:r>
            <a:r>
              <a:rPr sz="55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Sarah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Cohen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16099" y="4959351"/>
            <a:ext cx="1485900" cy="19240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630"/>
              </a:lnSpc>
              <a:spcBef>
                <a:spcPts val="165"/>
              </a:spcBef>
            </a:pP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Le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décor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les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costumes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sont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réalisés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par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les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ateliers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du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TnS.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16099" y="5199381"/>
            <a:ext cx="1542415" cy="1123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Avec</a:t>
            </a:r>
            <a:r>
              <a:rPr sz="55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l’accompagnement</a:t>
            </a:r>
            <a:r>
              <a:rPr sz="55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du</a:t>
            </a:r>
            <a:r>
              <a:rPr sz="55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Centre</a:t>
            </a:r>
            <a:r>
              <a:rPr sz="55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des</a:t>
            </a:r>
            <a:r>
              <a:rPr sz="55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Récits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729382" y="5308294"/>
            <a:ext cx="483234" cy="147320"/>
          </a:xfrm>
          <a:custGeom>
            <a:avLst/>
            <a:gdLst/>
            <a:ahLst/>
            <a:cxnLst/>
            <a:rect l="l" t="t" r="r" b="b"/>
            <a:pathLst>
              <a:path w="483235" h="147320">
                <a:moveTo>
                  <a:pt x="163423" y="64452"/>
                </a:moveTo>
                <a:lnTo>
                  <a:pt x="160667" y="62877"/>
                </a:lnTo>
                <a:lnTo>
                  <a:pt x="136182" y="57848"/>
                </a:lnTo>
                <a:lnTo>
                  <a:pt x="129413" y="54368"/>
                </a:lnTo>
                <a:lnTo>
                  <a:pt x="126111" y="49276"/>
                </a:lnTo>
                <a:lnTo>
                  <a:pt x="126187" y="51638"/>
                </a:lnTo>
                <a:lnTo>
                  <a:pt x="126187" y="65278"/>
                </a:lnTo>
                <a:lnTo>
                  <a:pt x="143611" y="65278"/>
                </a:lnTo>
                <a:lnTo>
                  <a:pt x="144170" y="71450"/>
                </a:lnTo>
                <a:lnTo>
                  <a:pt x="147116" y="75323"/>
                </a:lnTo>
                <a:lnTo>
                  <a:pt x="159829" y="75323"/>
                </a:lnTo>
                <a:lnTo>
                  <a:pt x="163423" y="72656"/>
                </a:lnTo>
                <a:lnTo>
                  <a:pt x="163423" y="64452"/>
                </a:lnTo>
                <a:close/>
              </a:path>
              <a:path w="483235" h="147320">
                <a:moveTo>
                  <a:pt x="312102" y="11315"/>
                </a:moveTo>
                <a:lnTo>
                  <a:pt x="288404" y="11315"/>
                </a:lnTo>
                <a:lnTo>
                  <a:pt x="276948" y="27482"/>
                </a:lnTo>
                <a:lnTo>
                  <a:pt x="294220" y="27482"/>
                </a:lnTo>
                <a:lnTo>
                  <a:pt x="312102" y="11315"/>
                </a:lnTo>
                <a:close/>
              </a:path>
              <a:path w="483235" h="147320">
                <a:moveTo>
                  <a:pt x="393446" y="13919"/>
                </a:moveTo>
                <a:lnTo>
                  <a:pt x="372351" y="13919"/>
                </a:lnTo>
                <a:lnTo>
                  <a:pt x="372351" y="27482"/>
                </a:lnTo>
                <a:lnTo>
                  <a:pt x="393446" y="27482"/>
                </a:lnTo>
                <a:lnTo>
                  <a:pt x="393446" y="13919"/>
                </a:lnTo>
                <a:close/>
              </a:path>
              <a:path w="483235" h="147320">
                <a:moveTo>
                  <a:pt x="482803" y="68580"/>
                </a:moveTo>
                <a:lnTo>
                  <a:pt x="481393" y="62230"/>
                </a:lnTo>
                <a:lnTo>
                  <a:pt x="477075" y="57150"/>
                </a:lnTo>
                <a:lnTo>
                  <a:pt x="469722" y="54610"/>
                </a:lnTo>
                <a:lnTo>
                  <a:pt x="462013" y="51828"/>
                </a:lnTo>
                <a:lnTo>
                  <a:pt x="462013" y="69850"/>
                </a:lnTo>
                <a:lnTo>
                  <a:pt x="462013" y="74930"/>
                </a:lnTo>
                <a:lnTo>
                  <a:pt x="459308" y="76200"/>
                </a:lnTo>
                <a:lnTo>
                  <a:pt x="450977" y="76200"/>
                </a:lnTo>
                <a:lnTo>
                  <a:pt x="448360" y="73660"/>
                </a:lnTo>
                <a:lnTo>
                  <a:pt x="448259" y="72390"/>
                </a:lnTo>
                <a:lnTo>
                  <a:pt x="448157" y="71120"/>
                </a:lnTo>
                <a:lnTo>
                  <a:pt x="448056" y="69850"/>
                </a:lnTo>
                <a:lnTo>
                  <a:pt x="426974" y="69850"/>
                </a:lnTo>
                <a:lnTo>
                  <a:pt x="427075" y="71120"/>
                </a:lnTo>
                <a:lnTo>
                  <a:pt x="427304" y="72390"/>
                </a:lnTo>
                <a:lnTo>
                  <a:pt x="427634" y="73660"/>
                </a:lnTo>
                <a:lnTo>
                  <a:pt x="422148" y="73660"/>
                </a:lnTo>
                <a:lnTo>
                  <a:pt x="420547" y="72390"/>
                </a:lnTo>
                <a:lnTo>
                  <a:pt x="420547" y="45720"/>
                </a:lnTo>
                <a:lnTo>
                  <a:pt x="428409" y="45720"/>
                </a:lnTo>
                <a:lnTo>
                  <a:pt x="428129" y="46990"/>
                </a:lnTo>
                <a:lnTo>
                  <a:pt x="427977" y="48260"/>
                </a:lnTo>
                <a:lnTo>
                  <a:pt x="427977" y="49530"/>
                </a:lnTo>
                <a:lnTo>
                  <a:pt x="429323" y="55880"/>
                </a:lnTo>
                <a:lnTo>
                  <a:pt x="433489" y="60960"/>
                </a:lnTo>
                <a:lnTo>
                  <a:pt x="440651" y="63500"/>
                </a:lnTo>
                <a:lnTo>
                  <a:pt x="450977" y="66040"/>
                </a:lnTo>
                <a:lnTo>
                  <a:pt x="455891" y="67310"/>
                </a:lnTo>
                <a:lnTo>
                  <a:pt x="460108" y="68580"/>
                </a:lnTo>
                <a:lnTo>
                  <a:pt x="462013" y="69850"/>
                </a:lnTo>
                <a:lnTo>
                  <a:pt x="462013" y="51828"/>
                </a:lnTo>
                <a:lnTo>
                  <a:pt x="459206" y="50800"/>
                </a:lnTo>
                <a:lnTo>
                  <a:pt x="450265" y="49530"/>
                </a:lnTo>
                <a:lnTo>
                  <a:pt x="448767" y="48260"/>
                </a:lnTo>
                <a:lnTo>
                  <a:pt x="448767" y="45720"/>
                </a:lnTo>
                <a:lnTo>
                  <a:pt x="448767" y="44450"/>
                </a:lnTo>
                <a:lnTo>
                  <a:pt x="451573" y="43180"/>
                </a:lnTo>
                <a:lnTo>
                  <a:pt x="457593" y="43180"/>
                </a:lnTo>
                <a:lnTo>
                  <a:pt x="460413" y="44450"/>
                </a:lnTo>
                <a:lnTo>
                  <a:pt x="460514" y="45720"/>
                </a:lnTo>
                <a:lnTo>
                  <a:pt x="460616" y="46990"/>
                </a:lnTo>
                <a:lnTo>
                  <a:pt x="460717" y="48260"/>
                </a:lnTo>
                <a:lnTo>
                  <a:pt x="481799" y="48260"/>
                </a:lnTo>
                <a:lnTo>
                  <a:pt x="479425" y="40640"/>
                </a:lnTo>
                <a:lnTo>
                  <a:pt x="478015" y="39370"/>
                </a:lnTo>
                <a:lnTo>
                  <a:pt x="473798" y="35560"/>
                </a:lnTo>
                <a:lnTo>
                  <a:pt x="465429" y="31750"/>
                </a:lnTo>
                <a:lnTo>
                  <a:pt x="444411" y="31750"/>
                </a:lnTo>
                <a:lnTo>
                  <a:pt x="435978" y="34290"/>
                </a:lnTo>
                <a:lnTo>
                  <a:pt x="431495" y="39370"/>
                </a:lnTo>
                <a:lnTo>
                  <a:pt x="431495" y="33020"/>
                </a:lnTo>
                <a:lnTo>
                  <a:pt x="420547" y="33020"/>
                </a:lnTo>
                <a:lnTo>
                  <a:pt x="420547" y="21590"/>
                </a:lnTo>
                <a:lnTo>
                  <a:pt x="399453" y="21590"/>
                </a:lnTo>
                <a:lnTo>
                  <a:pt x="399453" y="33020"/>
                </a:lnTo>
                <a:lnTo>
                  <a:pt x="372338" y="33020"/>
                </a:lnTo>
                <a:lnTo>
                  <a:pt x="372338" y="43180"/>
                </a:lnTo>
                <a:lnTo>
                  <a:pt x="372338" y="50800"/>
                </a:lnTo>
                <a:lnTo>
                  <a:pt x="372338" y="67310"/>
                </a:lnTo>
                <a:lnTo>
                  <a:pt x="353771" y="67310"/>
                </a:lnTo>
                <a:lnTo>
                  <a:pt x="353161" y="71120"/>
                </a:lnTo>
                <a:lnTo>
                  <a:pt x="350647" y="74930"/>
                </a:lnTo>
                <a:lnTo>
                  <a:pt x="341109" y="74930"/>
                </a:lnTo>
                <a:lnTo>
                  <a:pt x="339039" y="72390"/>
                </a:lnTo>
                <a:lnTo>
                  <a:pt x="337997" y="71120"/>
                </a:lnTo>
                <a:lnTo>
                  <a:pt x="337997" y="46990"/>
                </a:lnTo>
                <a:lnTo>
                  <a:pt x="341617" y="44450"/>
                </a:lnTo>
                <a:lnTo>
                  <a:pt x="350151" y="44450"/>
                </a:lnTo>
                <a:lnTo>
                  <a:pt x="352755" y="46990"/>
                </a:lnTo>
                <a:lnTo>
                  <a:pt x="353364" y="50800"/>
                </a:lnTo>
                <a:lnTo>
                  <a:pt x="372338" y="50800"/>
                </a:lnTo>
                <a:lnTo>
                  <a:pt x="372338" y="43180"/>
                </a:lnTo>
                <a:lnTo>
                  <a:pt x="368490" y="38100"/>
                </a:lnTo>
                <a:lnTo>
                  <a:pt x="362902" y="34290"/>
                </a:lnTo>
                <a:lnTo>
                  <a:pt x="355612" y="31750"/>
                </a:lnTo>
                <a:lnTo>
                  <a:pt x="346633" y="31750"/>
                </a:lnTo>
                <a:lnTo>
                  <a:pt x="337019" y="33020"/>
                </a:lnTo>
                <a:lnTo>
                  <a:pt x="328942" y="35560"/>
                </a:lnTo>
                <a:lnTo>
                  <a:pt x="322707" y="40640"/>
                </a:lnTo>
                <a:lnTo>
                  <a:pt x="318604" y="48260"/>
                </a:lnTo>
                <a:lnTo>
                  <a:pt x="318109" y="47294"/>
                </a:lnTo>
                <a:lnTo>
                  <a:pt x="318109" y="68580"/>
                </a:lnTo>
                <a:lnTo>
                  <a:pt x="298437" y="68580"/>
                </a:lnTo>
                <a:lnTo>
                  <a:pt x="298030" y="72390"/>
                </a:lnTo>
                <a:lnTo>
                  <a:pt x="295516" y="74930"/>
                </a:lnTo>
                <a:lnTo>
                  <a:pt x="286181" y="74930"/>
                </a:lnTo>
                <a:lnTo>
                  <a:pt x="284924" y="73660"/>
                </a:lnTo>
                <a:lnTo>
                  <a:pt x="283667" y="72390"/>
                </a:lnTo>
                <a:lnTo>
                  <a:pt x="283095" y="66040"/>
                </a:lnTo>
                <a:lnTo>
                  <a:pt x="282968" y="64770"/>
                </a:lnTo>
                <a:lnTo>
                  <a:pt x="317296" y="64770"/>
                </a:lnTo>
                <a:lnTo>
                  <a:pt x="317487" y="66040"/>
                </a:lnTo>
                <a:lnTo>
                  <a:pt x="317741" y="67310"/>
                </a:lnTo>
                <a:lnTo>
                  <a:pt x="318109" y="68580"/>
                </a:lnTo>
                <a:lnTo>
                  <a:pt x="318109" y="47294"/>
                </a:lnTo>
                <a:lnTo>
                  <a:pt x="316026" y="43180"/>
                </a:lnTo>
                <a:lnTo>
                  <a:pt x="314731" y="40640"/>
                </a:lnTo>
                <a:lnTo>
                  <a:pt x="308787" y="35560"/>
                </a:lnTo>
                <a:lnTo>
                  <a:pt x="300926" y="31750"/>
                </a:lnTo>
                <a:lnTo>
                  <a:pt x="299440" y="31750"/>
                </a:lnTo>
                <a:lnTo>
                  <a:pt x="299440" y="53340"/>
                </a:lnTo>
                <a:lnTo>
                  <a:pt x="283070" y="53340"/>
                </a:lnTo>
                <a:lnTo>
                  <a:pt x="283972" y="45720"/>
                </a:lnTo>
                <a:lnTo>
                  <a:pt x="286981" y="43180"/>
                </a:lnTo>
                <a:lnTo>
                  <a:pt x="295617" y="43180"/>
                </a:lnTo>
                <a:lnTo>
                  <a:pt x="298538" y="45720"/>
                </a:lnTo>
                <a:lnTo>
                  <a:pt x="299440" y="53340"/>
                </a:lnTo>
                <a:lnTo>
                  <a:pt x="299440" y="31750"/>
                </a:lnTo>
                <a:lnTo>
                  <a:pt x="291299" y="31750"/>
                </a:lnTo>
                <a:lnTo>
                  <a:pt x="279311" y="33020"/>
                </a:lnTo>
                <a:lnTo>
                  <a:pt x="270052" y="38100"/>
                </a:lnTo>
                <a:lnTo>
                  <a:pt x="264096" y="46990"/>
                </a:lnTo>
                <a:lnTo>
                  <a:pt x="261988" y="59690"/>
                </a:lnTo>
                <a:lnTo>
                  <a:pt x="259994" y="55880"/>
                </a:lnTo>
                <a:lnTo>
                  <a:pt x="257009" y="54610"/>
                </a:lnTo>
                <a:lnTo>
                  <a:pt x="252945" y="53340"/>
                </a:lnTo>
                <a:lnTo>
                  <a:pt x="257962" y="50800"/>
                </a:lnTo>
                <a:lnTo>
                  <a:pt x="264299" y="45720"/>
                </a:lnTo>
                <a:lnTo>
                  <a:pt x="264299" y="36830"/>
                </a:lnTo>
                <a:lnTo>
                  <a:pt x="242201" y="14757"/>
                </a:lnTo>
                <a:lnTo>
                  <a:pt x="242201" y="33020"/>
                </a:lnTo>
                <a:lnTo>
                  <a:pt x="242201" y="43180"/>
                </a:lnTo>
                <a:lnTo>
                  <a:pt x="239090" y="45720"/>
                </a:lnTo>
                <a:lnTo>
                  <a:pt x="222923" y="45720"/>
                </a:lnTo>
                <a:lnTo>
                  <a:pt x="222923" y="39370"/>
                </a:lnTo>
                <a:lnTo>
                  <a:pt x="222923" y="38100"/>
                </a:lnTo>
                <a:lnTo>
                  <a:pt x="222923" y="30480"/>
                </a:lnTo>
                <a:lnTo>
                  <a:pt x="239090" y="30480"/>
                </a:lnTo>
                <a:lnTo>
                  <a:pt x="242201" y="33020"/>
                </a:lnTo>
                <a:lnTo>
                  <a:pt x="242201" y="14757"/>
                </a:lnTo>
                <a:lnTo>
                  <a:pt x="238988" y="13970"/>
                </a:lnTo>
                <a:lnTo>
                  <a:pt x="201803" y="13970"/>
                </a:lnTo>
                <a:lnTo>
                  <a:pt x="201803" y="38100"/>
                </a:lnTo>
                <a:lnTo>
                  <a:pt x="199961" y="30480"/>
                </a:lnTo>
                <a:lnTo>
                  <a:pt x="163982" y="1270"/>
                </a:lnTo>
                <a:lnTo>
                  <a:pt x="153301" y="0"/>
                </a:lnTo>
                <a:lnTo>
                  <a:pt x="144183" y="1270"/>
                </a:lnTo>
                <a:lnTo>
                  <a:pt x="108496" y="25400"/>
                </a:lnTo>
                <a:lnTo>
                  <a:pt x="105219" y="31750"/>
                </a:lnTo>
                <a:lnTo>
                  <a:pt x="114630" y="31750"/>
                </a:lnTo>
                <a:lnTo>
                  <a:pt x="120459" y="34290"/>
                </a:lnTo>
                <a:lnTo>
                  <a:pt x="123609" y="40640"/>
                </a:lnTo>
                <a:lnTo>
                  <a:pt x="125869" y="31750"/>
                </a:lnTo>
                <a:lnTo>
                  <a:pt x="132041" y="24130"/>
                </a:lnTo>
                <a:lnTo>
                  <a:pt x="141414" y="20320"/>
                </a:lnTo>
                <a:lnTo>
                  <a:pt x="153200" y="19050"/>
                </a:lnTo>
                <a:lnTo>
                  <a:pt x="165366" y="20320"/>
                </a:lnTo>
                <a:lnTo>
                  <a:pt x="174307" y="24130"/>
                </a:lnTo>
                <a:lnTo>
                  <a:pt x="179997" y="30480"/>
                </a:lnTo>
                <a:lnTo>
                  <a:pt x="182410" y="39370"/>
                </a:lnTo>
                <a:lnTo>
                  <a:pt x="162687" y="39370"/>
                </a:lnTo>
                <a:lnTo>
                  <a:pt x="162598" y="38100"/>
                </a:lnTo>
                <a:lnTo>
                  <a:pt x="162509" y="36830"/>
                </a:lnTo>
                <a:lnTo>
                  <a:pt x="162420" y="35560"/>
                </a:lnTo>
                <a:lnTo>
                  <a:pt x="162331" y="34290"/>
                </a:lnTo>
                <a:lnTo>
                  <a:pt x="162229" y="33020"/>
                </a:lnTo>
                <a:lnTo>
                  <a:pt x="158356" y="30480"/>
                </a:lnTo>
                <a:lnTo>
                  <a:pt x="147485" y="30480"/>
                </a:lnTo>
                <a:lnTo>
                  <a:pt x="143611" y="33020"/>
                </a:lnTo>
                <a:lnTo>
                  <a:pt x="143611" y="40640"/>
                </a:lnTo>
                <a:lnTo>
                  <a:pt x="145732" y="41910"/>
                </a:lnTo>
                <a:lnTo>
                  <a:pt x="159283" y="44450"/>
                </a:lnTo>
                <a:lnTo>
                  <a:pt x="170624" y="48260"/>
                </a:lnTo>
                <a:lnTo>
                  <a:pt x="178206" y="52070"/>
                </a:lnTo>
                <a:lnTo>
                  <a:pt x="182473" y="58420"/>
                </a:lnTo>
                <a:lnTo>
                  <a:pt x="183794" y="64770"/>
                </a:lnTo>
                <a:lnTo>
                  <a:pt x="181610" y="74930"/>
                </a:lnTo>
                <a:lnTo>
                  <a:pt x="175425" y="81280"/>
                </a:lnTo>
                <a:lnTo>
                  <a:pt x="165798" y="86360"/>
                </a:lnTo>
                <a:lnTo>
                  <a:pt x="153289" y="87630"/>
                </a:lnTo>
                <a:lnTo>
                  <a:pt x="144106" y="86360"/>
                </a:lnTo>
                <a:lnTo>
                  <a:pt x="136398" y="83820"/>
                </a:lnTo>
                <a:lnTo>
                  <a:pt x="130365" y="80010"/>
                </a:lnTo>
                <a:lnTo>
                  <a:pt x="126187" y="74930"/>
                </a:lnTo>
                <a:lnTo>
                  <a:pt x="126187" y="86360"/>
                </a:lnTo>
                <a:lnTo>
                  <a:pt x="106934" y="86360"/>
                </a:lnTo>
                <a:lnTo>
                  <a:pt x="106934" y="48260"/>
                </a:lnTo>
                <a:lnTo>
                  <a:pt x="104902" y="44450"/>
                </a:lnTo>
                <a:lnTo>
                  <a:pt x="93560" y="44450"/>
                </a:lnTo>
                <a:lnTo>
                  <a:pt x="89789" y="48260"/>
                </a:lnTo>
                <a:lnTo>
                  <a:pt x="89789" y="86360"/>
                </a:lnTo>
                <a:lnTo>
                  <a:pt x="70523" y="86360"/>
                </a:lnTo>
                <a:lnTo>
                  <a:pt x="70408" y="35560"/>
                </a:lnTo>
                <a:lnTo>
                  <a:pt x="57988" y="35560"/>
                </a:lnTo>
                <a:lnTo>
                  <a:pt x="57988" y="86360"/>
                </a:lnTo>
                <a:lnTo>
                  <a:pt x="38265" y="86360"/>
                </a:lnTo>
                <a:lnTo>
                  <a:pt x="38265" y="35560"/>
                </a:lnTo>
                <a:lnTo>
                  <a:pt x="18630" y="35560"/>
                </a:lnTo>
                <a:lnTo>
                  <a:pt x="18630" y="20320"/>
                </a:lnTo>
                <a:lnTo>
                  <a:pt x="77622" y="20320"/>
                </a:lnTo>
                <a:lnTo>
                  <a:pt x="77622" y="33020"/>
                </a:lnTo>
                <a:lnTo>
                  <a:pt x="89331" y="33020"/>
                </a:lnTo>
                <a:lnTo>
                  <a:pt x="89433" y="34290"/>
                </a:lnTo>
                <a:lnTo>
                  <a:pt x="89522" y="35560"/>
                </a:lnTo>
                <a:lnTo>
                  <a:pt x="89611" y="36830"/>
                </a:lnTo>
                <a:lnTo>
                  <a:pt x="89700" y="38100"/>
                </a:lnTo>
                <a:lnTo>
                  <a:pt x="89789" y="39370"/>
                </a:lnTo>
                <a:lnTo>
                  <a:pt x="90436" y="39370"/>
                </a:lnTo>
                <a:lnTo>
                  <a:pt x="92354" y="36830"/>
                </a:lnTo>
                <a:lnTo>
                  <a:pt x="95034" y="34290"/>
                </a:lnTo>
                <a:lnTo>
                  <a:pt x="98082" y="33020"/>
                </a:lnTo>
                <a:lnTo>
                  <a:pt x="94691" y="26670"/>
                </a:lnTo>
                <a:lnTo>
                  <a:pt x="58305" y="1270"/>
                </a:lnTo>
                <a:lnTo>
                  <a:pt x="49123" y="0"/>
                </a:lnTo>
                <a:lnTo>
                  <a:pt x="38506" y="1270"/>
                </a:lnTo>
                <a:lnTo>
                  <a:pt x="2832" y="29210"/>
                </a:lnTo>
                <a:lnTo>
                  <a:pt x="0" y="59690"/>
                </a:lnTo>
                <a:lnTo>
                  <a:pt x="1765" y="68580"/>
                </a:lnTo>
                <a:lnTo>
                  <a:pt x="32893" y="99060"/>
                </a:lnTo>
                <a:lnTo>
                  <a:pt x="45313" y="105410"/>
                </a:lnTo>
                <a:lnTo>
                  <a:pt x="46774" y="105410"/>
                </a:lnTo>
                <a:lnTo>
                  <a:pt x="47853" y="106680"/>
                </a:lnTo>
                <a:lnTo>
                  <a:pt x="67627" y="115570"/>
                </a:lnTo>
                <a:lnTo>
                  <a:pt x="83121" y="125730"/>
                </a:lnTo>
                <a:lnTo>
                  <a:pt x="94335" y="137160"/>
                </a:lnTo>
                <a:lnTo>
                  <a:pt x="101269" y="147320"/>
                </a:lnTo>
                <a:lnTo>
                  <a:pt x="108140" y="137160"/>
                </a:lnTo>
                <a:lnTo>
                  <a:pt x="119341" y="125730"/>
                </a:lnTo>
                <a:lnTo>
                  <a:pt x="134912" y="115570"/>
                </a:lnTo>
                <a:lnTo>
                  <a:pt x="154813" y="106680"/>
                </a:lnTo>
                <a:lnTo>
                  <a:pt x="157124" y="105410"/>
                </a:lnTo>
                <a:lnTo>
                  <a:pt x="169506" y="99060"/>
                </a:lnTo>
                <a:lnTo>
                  <a:pt x="179705" y="93980"/>
                </a:lnTo>
                <a:lnTo>
                  <a:pt x="187718" y="87630"/>
                </a:lnTo>
                <a:lnTo>
                  <a:pt x="193548" y="82550"/>
                </a:lnTo>
                <a:lnTo>
                  <a:pt x="197612" y="76200"/>
                </a:lnTo>
                <a:lnTo>
                  <a:pt x="200355" y="71120"/>
                </a:lnTo>
                <a:lnTo>
                  <a:pt x="201803" y="63500"/>
                </a:lnTo>
                <a:lnTo>
                  <a:pt x="201803" y="86360"/>
                </a:lnTo>
                <a:lnTo>
                  <a:pt x="222923" y="86360"/>
                </a:lnTo>
                <a:lnTo>
                  <a:pt x="222923" y="63500"/>
                </a:lnTo>
                <a:lnTo>
                  <a:pt x="222923" y="62230"/>
                </a:lnTo>
                <a:lnTo>
                  <a:pt x="237578" y="62230"/>
                </a:lnTo>
                <a:lnTo>
                  <a:pt x="241592" y="63500"/>
                </a:lnTo>
                <a:lnTo>
                  <a:pt x="242201" y="68580"/>
                </a:lnTo>
                <a:lnTo>
                  <a:pt x="242328" y="69850"/>
                </a:lnTo>
                <a:lnTo>
                  <a:pt x="242455" y="71120"/>
                </a:lnTo>
                <a:lnTo>
                  <a:pt x="242570" y="72390"/>
                </a:lnTo>
                <a:lnTo>
                  <a:pt x="242697" y="73660"/>
                </a:lnTo>
                <a:lnTo>
                  <a:pt x="242811" y="74930"/>
                </a:lnTo>
                <a:lnTo>
                  <a:pt x="242938" y="76200"/>
                </a:lnTo>
                <a:lnTo>
                  <a:pt x="243052" y="77470"/>
                </a:lnTo>
                <a:lnTo>
                  <a:pt x="243179" y="78740"/>
                </a:lnTo>
                <a:lnTo>
                  <a:pt x="243306" y="80010"/>
                </a:lnTo>
                <a:lnTo>
                  <a:pt x="243420" y="81280"/>
                </a:lnTo>
                <a:lnTo>
                  <a:pt x="243547" y="82550"/>
                </a:lnTo>
                <a:lnTo>
                  <a:pt x="243662" y="83820"/>
                </a:lnTo>
                <a:lnTo>
                  <a:pt x="243789" y="85090"/>
                </a:lnTo>
                <a:lnTo>
                  <a:pt x="243903" y="86360"/>
                </a:lnTo>
                <a:lnTo>
                  <a:pt x="266509" y="86360"/>
                </a:lnTo>
                <a:lnTo>
                  <a:pt x="265201" y="73660"/>
                </a:lnTo>
                <a:lnTo>
                  <a:pt x="269595" y="80010"/>
                </a:lnTo>
                <a:lnTo>
                  <a:pt x="275678" y="83820"/>
                </a:lnTo>
                <a:lnTo>
                  <a:pt x="283298" y="86360"/>
                </a:lnTo>
                <a:lnTo>
                  <a:pt x="292303" y="87630"/>
                </a:lnTo>
                <a:lnTo>
                  <a:pt x="301498" y="86360"/>
                </a:lnTo>
                <a:lnTo>
                  <a:pt x="309524" y="83820"/>
                </a:lnTo>
                <a:lnTo>
                  <a:pt x="315671" y="78740"/>
                </a:lnTo>
                <a:lnTo>
                  <a:pt x="317817" y="74930"/>
                </a:lnTo>
                <a:lnTo>
                  <a:pt x="319239" y="72390"/>
                </a:lnTo>
                <a:lnTo>
                  <a:pt x="323519" y="78740"/>
                </a:lnTo>
                <a:lnTo>
                  <a:pt x="329679" y="83820"/>
                </a:lnTo>
                <a:lnTo>
                  <a:pt x="337464" y="86360"/>
                </a:lnTo>
                <a:lnTo>
                  <a:pt x="346633" y="87630"/>
                </a:lnTo>
                <a:lnTo>
                  <a:pt x="355320" y="86360"/>
                </a:lnTo>
                <a:lnTo>
                  <a:pt x="362572" y="83820"/>
                </a:lnTo>
                <a:lnTo>
                  <a:pt x="368274" y="81280"/>
                </a:lnTo>
                <a:lnTo>
                  <a:pt x="372338" y="76200"/>
                </a:lnTo>
                <a:lnTo>
                  <a:pt x="372338" y="86360"/>
                </a:lnTo>
                <a:lnTo>
                  <a:pt x="393433" y="86360"/>
                </a:lnTo>
                <a:lnTo>
                  <a:pt x="393433" y="76200"/>
                </a:lnTo>
                <a:lnTo>
                  <a:pt x="393433" y="74930"/>
                </a:lnTo>
                <a:lnTo>
                  <a:pt x="393433" y="45720"/>
                </a:lnTo>
                <a:lnTo>
                  <a:pt x="399453" y="45720"/>
                </a:lnTo>
                <a:lnTo>
                  <a:pt x="399453" y="68580"/>
                </a:lnTo>
                <a:lnTo>
                  <a:pt x="400405" y="76200"/>
                </a:lnTo>
                <a:lnTo>
                  <a:pt x="403542" y="81280"/>
                </a:lnTo>
                <a:lnTo>
                  <a:pt x="409333" y="85090"/>
                </a:lnTo>
                <a:lnTo>
                  <a:pt x="418236" y="86360"/>
                </a:lnTo>
                <a:lnTo>
                  <a:pt x="430987" y="86360"/>
                </a:lnTo>
                <a:lnTo>
                  <a:pt x="430987" y="80010"/>
                </a:lnTo>
                <a:lnTo>
                  <a:pt x="435406" y="85090"/>
                </a:lnTo>
                <a:lnTo>
                  <a:pt x="443407" y="87630"/>
                </a:lnTo>
                <a:lnTo>
                  <a:pt x="455193" y="87630"/>
                </a:lnTo>
                <a:lnTo>
                  <a:pt x="481177" y="76200"/>
                </a:lnTo>
                <a:lnTo>
                  <a:pt x="482803" y="685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716099" y="5442391"/>
            <a:ext cx="1538605" cy="19240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630"/>
              </a:lnSpc>
              <a:spcBef>
                <a:spcPts val="165"/>
              </a:spcBef>
            </a:pP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Accompagnement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des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habitant·es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acteur·rices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par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le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service</a:t>
            </a:r>
            <a:r>
              <a:rPr sz="550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des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relations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avec</a:t>
            </a:r>
            <a:r>
              <a:rPr sz="550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les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publics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16099" y="5682421"/>
            <a:ext cx="1323975" cy="27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645"/>
              </a:lnSpc>
              <a:spcBef>
                <a:spcPts val="120"/>
              </a:spcBef>
            </a:pP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Durée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estimée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20" dirty="0">
                <a:solidFill>
                  <a:srgbClr val="231F20"/>
                </a:solidFill>
                <a:latin typeface="Verdana"/>
                <a:cs typeface="Verdana"/>
              </a:rPr>
              <a:t>1</a:t>
            </a:r>
            <a:r>
              <a:rPr sz="5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h</a:t>
            </a:r>
            <a:r>
              <a:rPr sz="5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30</a:t>
            </a:r>
            <a:endParaRPr sz="550">
              <a:latin typeface="Verdana"/>
              <a:cs typeface="Verdana"/>
            </a:endParaRPr>
          </a:p>
          <a:p>
            <a:pPr marL="12700">
              <a:lnSpc>
                <a:spcPts val="630"/>
              </a:lnSpc>
            </a:pP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Les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mar.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3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mer.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4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à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60" dirty="0">
                <a:solidFill>
                  <a:srgbClr val="231F20"/>
                </a:solidFill>
                <a:latin typeface="Verdana"/>
                <a:cs typeface="Verdana"/>
              </a:rPr>
              <a:t>19</a:t>
            </a:r>
            <a:r>
              <a:rPr sz="5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h,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les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jeu.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5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endParaRPr sz="550">
              <a:latin typeface="Verdana"/>
              <a:cs typeface="Verdana"/>
            </a:endParaRPr>
          </a:p>
          <a:p>
            <a:pPr marL="12700">
              <a:lnSpc>
                <a:spcPts val="645"/>
              </a:lnSpc>
            </a:pP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ven.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6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à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70" dirty="0">
                <a:solidFill>
                  <a:srgbClr val="231F20"/>
                </a:solidFill>
                <a:latin typeface="Verdana"/>
                <a:cs typeface="Verdana"/>
              </a:rPr>
              <a:t>21</a:t>
            </a:r>
            <a:r>
              <a:rPr sz="5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h,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le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sam.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7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à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90" dirty="0">
                <a:solidFill>
                  <a:srgbClr val="231F20"/>
                </a:solidFill>
                <a:latin typeface="Verdana"/>
                <a:cs typeface="Verdana"/>
              </a:rPr>
              <a:t>17</a:t>
            </a:r>
            <a:r>
              <a:rPr sz="5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h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728804" y="6359943"/>
            <a:ext cx="81915" cy="57150"/>
          </a:xfrm>
          <a:custGeom>
            <a:avLst/>
            <a:gdLst/>
            <a:ahLst/>
            <a:cxnLst/>
            <a:rect l="l" t="t" r="r" b="b"/>
            <a:pathLst>
              <a:path w="81914" h="57150">
                <a:moveTo>
                  <a:pt x="61036" y="0"/>
                </a:moveTo>
                <a:lnTo>
                  <a:pt x="52828" y="1465"/>
                </a:lnTo>
                <a:lnTo>
                  <a:pt x="46448" y="5437"/>
                </a:lnTo>
                <a:lnTo>
                  <a:pt x="42314" y="11278"/>
                </a:lnTo>
                <a:lnTo>
                  <a:pt x="40843" y="18351"/>
                </a:lnTo>
                <a:lnTo>
                  <a:pt x="40525" y="18351"/>
                </a:lnTo>
                <a:lnTo>
                  <a:pt x="39054" y="11278"/>
                </a:lnTo>
                <a:lnTo>
                  <a:pt x="34921" y="5437"/>
                </a:lnTo>
                <a:lnTo>
                  <a:pt x="28545" y="1465"/>
                </a:lnTo>
                <a:lnTo>
                  <a:pt x="20345" y="0"/>
                </a:lnTo>
                <a:lnTo>
                  <a:pt x="12114" y="1515"/>
                </a:lnTo>
                <a:lnTo>
                  <a:pt x="5681" y="5657"/>
                </a:lnTo>
                <a:lnTo>
                  <a:pt x="1494" y="11819"/>
                </a:lnTo>
                <a:lnTo>
                  <a:pt x="0" y="19392"/>
                </a:lnTo>
                <a:lnTo>
                  <a:pt x="5514" y="32574"/>
                </a:lnTo>
                <a:lnTo>
                  <a:pt x="18097" y="40474"/>
                </a:lnTo>
                <a:lnTo>
                  <a:pt x="31803" y="47146"/>
                </a:lnTo>
                <a:lnTo>
                  <a:pt x="40690" y="56641"/>
                </a:lnTo>
                <a:lnTo>
                  <a:pt x="49570" y="47146"/>
                </a:lnTo>
                <a:lnTo>
                  <a:pt x="63272" y="40474"/>
                </a:lnTo>
                <a:lnTo>
                  <a:pt x="75854" y="32574"/>
                </a:lnTo>
                <a:lnTo>
                  <a:pt x="81368" y="19392"/>
                </a:lnTo>
                <a:lnTo>
                  <a:pt x="79874" y="11819"/>
                </a:lnTo>
                <a:lnTo>
                  <a:pt x="75688" y="5657"/>
                </a:lnTo>
                <a:lnTo>
                  <a:pt x="69260" y="1515"/>
                </a:lnTo>
                <a:lnTo>
                  <a:pt x="610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28805" y="6555963"/>
            <a:ext cx="81915" cy="57150"/>
          </a:xfrm>
          <a:custGeom>
            <a:avLst/>
            <a:gdLst/>
            <a:ahLst/>
            <a:cxnLst/>
            <a:rect l="l" t="t" r="r" b="b"/>
            <a:pathLst>
              <a:path w="81914" h="57150">
                <a:moveTo>
                  <a:pt x="61036" y="0"/>
                </a:moveTo>
                <a:lnTo>
                  <a:pt x="52828" y="1465"/>
                </a:lnTo>
                <a:lnTo>
                  <a:pt x="46448" y="5437"/>
                </a:lnTo>
                <a:lnTo>
                  <a:pt x="42314" y="11278"/>
                </a:lnTo>
                <a:lnTo>
                  <a:pt x="40843" y="18351"/>
                </a:lnTo>
                <a:lnTo>
                  <a:pt x="40525" y="18351"/>
                </a:lnTo>
                <a:lnTo>
                  <a:pt x="39054" y="11278"/>
                </a:lnTo>
                <a:lnTo>
                  <a:pt x="34921" y="5437"/>
                </a:lnTo>
                <a:lnTo>
                  <a:pt x="28545" y="1465"/>
                </a:lnTo>
                <a:lnTo>
                  <a:pt x="20345" y="0"/>
                </a:lnTo>
                <a:lnTo>
                  <a:pt x="12114" y="1515"/>
                </a:lnTo>
                <a:lnTo>
                  <a:pt x="5681" y="5657"/>
                </a:lnTo>
                <a:lnTo>
                  <a:pt x="1494" y="11819"/>
                </a:lnTo>
                <a:lnTo>
                  <a:pt x="0" y="19392"/>
                </a:lnTo>
                <a:lnTo>
                  <a:pt x="5514" y="32574"/>
                </a:lnTo>
                <a:lnTo>
                  <a:pt x="18097" y="40474"/>
                </a:lnTo>
                <a:lnTo>
                  <a:pt x="31803" y="47146"/>
                </a:lnTo>
                <a:lnTo>
                  <a:pt x="40690" y="56642"/>
                </a:lnTo>
                <a:lnTo>
                  <a:pt x="49570" y="47146"/>
                </a:lnTo>
                <a:lnTo>
                  <a:pt x="63272" y="40474"/>
                </a:lnTo>
                <a:lnTo>
                  <a:pt x="75854" y="32574"/>
                </a:lnTo>
                <a:lnTo>
                  <a:pt x="81368" y="19392"/>
                </a:lnTo>
                <a:lnTo>
                  <a:pt x="79874" y="11819"/>
                </a:lnTo>
                <a:lnTo>
                  <a:pt x="75688" y="5657"/>
                </a:lnTo>
                <a:lnTo>
                  <a:pt x="69260" y="1515"/>
                </a:lnTo>
                <a:lnTo>
                  <a:pt x="610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28805" y="6751983"/>
            <a:ext cx="81915" cy="57150"/>
          </a:xfrm>
          <a:custGeom>
            <a:avLst/>
            <a:gdLst/>
            <a:ahLst/>
            <a:cxnLst/>
            <a:rect l="l" t="t" r="r" b="b"/>
            <a:pathLst>
              <a:path w="81914" h="57150">
                <a:moveTo>
                  <a:pt x="61036" y="0"/>
                </a:moveTo>
                <a:lnTo>
                  <a:pt x="52828" y="1465"/>
                </a:lnTo>
                <a:lnTo>
                  <a:pt x="46448" y="5437"/>
                </a:lnTo>
                <a:lnTo>
                  <a:pt x="42314" y="11278"/>
                </a:lnTo>
                <a:lnTo>
                  <a:pt x="40843" y="18351"/>
                </a:lnTo>
                <a:lnTo>
                  <a:pt x="40525" y="18351"/>
                </a:lnTo>
                <a:lnTo>
                  <a:pt x="39054" y="11278"/>
                </a:lnTo>
                <a:lnTo>
                  <a:pt x="34921" y="5437"/>
                </a:lnTo>
                <a:lnTo>
                  <a:pt x="28545" y="1465"/>
                </a:lnTo>
                <a:lnTo>
                  <a:pt x="20345" y="0"/>
                </a:lnTo>
                <a:lnTo>
                  <a:pt x="12114" y="1515"/>
                </a:lnTo>
                <a:lnTo>
                  <a:pt x="5681" y="5657"/>
                </a:lnTo>
                <a:lnTo>
                  <a:pt x="1494" y="11819"/>
                </a:lnTo>
                <a:lnTo>
                  <a:pt x="0" y="19392"/>
                </a:lnTo>
                <a:lnTo>
                  <a:pt x="5514" y="32574"/>
                </a:lnTo>
                <a:lnTo>
                  <a:pt x="18097" y="40474"/>
                </a:lnTo>
                <a:lnTo>
                  <a:pt x="31803" y="47146"/>
                </a:lnTo>
                <a:lnTo>
                  <a:pt x="40690" y="56641"/>
                </a:lnTo>
                <a:lnTo>
                  <a:pt x="49570" y="47146"/>
                </a:lnTo>
                <a:lnTo>
                  <a:pt x="63272" y="40474"/>
                </a:lnTo>
                <a:lnTo>
                  <a:pt x="75854" y="32574"/>
                </a:lnTo>
                <a:lnTo>
                  <a:pt x="81368" y="19392"/>
                </a:lnTo>
                <a:lnTo>
                  <a:pt x="79874" y="11819"/>
                </a:lnTo>
                <a:lnTo>
                  <a:pt x="75688" y="5657"/>
                </a:lnTo>
                <a:lnTo>
                  <a:pt x="69260" y="1515"/>
                </a:lnTo>
                <a:lnTo>
                  <a:pt x="610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9999" y="2825299"/>
            <a:ext cx="4068445" cy="0"/>
          </a:xfrm>
          <a:custGeom>
            <a:avLst/>
            <a:gdLst/>
            <a:ahLst/>
            <a:cxnLst/>
            <a:rect l="l" t="t" r="r" b="b"/>
            <a:pathLst>
              <a:path w="4068445">
                <a:moveTo>
                  <a:pt x="0" y="0"/>
                </a:moveTo>
                <a:lnTo>
                  <a:pt x="406800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67299" y="2820087"/>
            <a:ext cx="159448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60" dirty="0">
                <a:solidFill>
                  <a:srgbClr val="231F20"/>
                </a:solidFill>
                <a:latin typeface="Verdana"/>
                <a:cs typeface="Verdana"/>
              </a:rPr>
              <a:t>Du</a:t>
            </a:r>
            <a:r>
              <a:rPr sz="1300" spc="-1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Verdana"/>
                <a:cs typeface="Verdana"/>
              </a:rPr>
              <a:t>3</a:t>
            </a:r>
            <a:r>
              <a:rPr sz="1300" spc="-1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Verdana"/>
                <a:cs typeface="Verdana"/>
              </a:rPr>
              <a:t>au</a:t>
            </a:r>
            <a:r>
              <a:rPr sz="1300" spc="-1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00" spc="-155" dirty="0">
                <a:solidFill>
                  <a:srgbClr val="231F20"/>
                </a:solidFill>
                <a:latin typeface="Verdana"/>
                <a:cs typeface="Verdana"/>
              </a:rPr>
              <a:t>7</a:t>
            </a:r>
            <a:r>
              <a:rPr sz="1300" spc="-1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Verdana"/>
                <a:cs typeface="Verdana"/>
              </a:rPr>
              <a:t>mars</a:t>
            </a:r>
            <a:r>
              <a:rPr sz="1300" spc="-1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Verdana"/>
                <a:cs typeface="Verdana"/>
              </a:rPr>
              <a:t>2026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99528" y="2820087"/>
            <a:ext cx="92329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45" dirty="0">
                <a:solidFill>
                  <a:srgbClr val="231F20"/>
                </a:solidFill>
                <a:latin typeface="Verdana"/>
                <a:cs typeface="Verdana"/>
              </a:rPr>
              <a:t>Salle</a:t>
            </a:r>
            <a:r>
              <a:rPr sz="13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Verdana"/>
                <a:cs typeface="Verdana"/>
              </a:rPr>
              <a:t>Koltès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7299" y="3740063"/>
            <a:ext cx="2398395" cy="186690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8890" algn="just">
              <a:lnSpc>
                <a:spcPts val="850"/>
              </a:lnSpc>
              <a:spcBef>
                <a:spcPts val="170"/>
              </a:spcBef>
            </a:pP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sz="75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80" dirty="0">
                <a:solidFill>
                  <a:srgbClr val="231F20"/>
                </a:solidFill>
                <a:latin typeface="Verdana"/>
                <a:cs typeface="Verdana"/>
              </a:rPr>
              <a:t>1967,</a:t>
            </a:r>
            <a:r>
              <a:rPr sz="75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Oum</a:t>
            </a:r>
            <a:r>
              <a:rPr sz="75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Kalthoum</a:t>
            </a:r>
            <a:r>
              <a:rPr sz="75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donne</a:t>
            </a:r>
            <a:r>
              <a:rPr sz="75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un</a:t>
            </a:r>
            <a:r>
              <a:rPr sz="75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concert</a:t>
            </a:r>
            <a:r>
              <a:rPr sz="75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mythique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dans</a:t>
            </a:r>
            <a:r>
              <a:rPr sz="750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750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salle</a:t>
            </a:r>
            <a:r>
              <a:rPr sz="750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750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l’Olympia</a:t>
            </a:r>
            <a:r>
              <a:rPr sz="750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à</a:t>
            </a:r>
            <a:r>
              <a:rPr sz="750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Paris.</a:t>
            </a:r>
            <a:r>
              <a:rPr sz="750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Symbole</a:t>
            </a:r>
            <a:r>
              <a:rPr sz="750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patriotique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7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Verdana"/>
                <a:cs typeface="Verdana"/>
              </a:rPr>
              <a:t>icône</a:t>
            </a:r>
            <a:r>
              <a:rPr sz="7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d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u</a:t>
            </a:r>
            <a:r>
              <a:rPr sz="7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mond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sz="7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arabe,</a:t>
            </a:r>
            <a:r>
              <a:rPr sz="7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celle</a:t>
            </a:r>
            <a:r>
              <a:rPr sz="7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qu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7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fut</a:t>
            </a:r>
            <a:r>
              <a:rPr sz="7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surnommée</a:t>
            </a:r>
            <a:endParaRPr sz="750">
              <a:latin typeface="Verdana"/>
              <a:cs typeface="Verdana"/>
            </a:endParaRPr>
          </a:p>
          <a:p>
            <a:pPr marL="12700" marR="5080" algn="just">
              <a:lnSpc>
                <a:spcPts val="850"/>
              </a:lnSpc>
            </a:pPr>
            <a:r>
              <a:rPr sz="750" spc="25" dirty="0">
                <a:solidFill>
                  <a:srgbClr val="231F20"/>
                </a:solidFill>
                <a:latin typeface="Verdana"/>
                <a:cs typeface="Verdana"/>
              </a:rPr>
              <a:t>«</a:t>
            </a:r>
            <a:r>
              <a:rPr sz="75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7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Quatrième</a:t>
            </a:r>
            <a:r>
              <a:rPr sz="7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pyramide</a:t>
            </a:r>
            <a:r>
              <a:rPr sz="7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d’Égypte</a:t>
            </a:r>
            <a:r>
              <a:rPr sz="75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»,</a:t>
            </a:r>
            <a:r>
              <a:rPr sz="7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25" dirty="0">
                <a:solidFill>
                  <a:srgbClr val="231F20"/>
                </a:solidFill>
                <a:latin typeface="Verdana"/>
                <a:cs typeface="Verdana"/>
              </a:rPr>
              <a:t>«</a:t>
            </a:r>
            <a:r>
              <a:rPr sz="75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7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Voix</a:t>
            </a:r>
            <a:r>
              <a:rPr sz="7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Verdana"/>
                <a:cs typeface="Verdana"/>
              </a:rPr>
              <a:t>des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 Arabes»</a:t>
            </a:r>
            <a:r>
              <a:rPr sz="750" spc="-10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ou</a:t>
            </a:r>
            <a:r>
              <a:rPr sz="750" spc="-10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tout</a:t>
            </a:r>
            <a:r>
              <a:rPr sz="750" spc="-10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simplement</a:t>
            </a:r>
            <a:r>
              <a:rPr sz="750" spc="-10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20" dirty="0">
                <a:solidFill>
                  <a:srgbClr val="231F20"/>
                </a:solidFill>
                <a:latin typeface="Verdana"/>
                <a:cs typeface="Verdana"/>
              </a:rPr>
              <a:t>«</a:t>
            </a:r>
            <a:r>
              <a:rPr sz="750" spc="-1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750" spc="-10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Dame</a:t>
            </a:r>
            <a:r>
              <a:rPr sz="750" spc="-1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»,</a:t>
            </a:r>
            <a:r>
              <a:rPr sz="750" spc="-10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sz="750" spc="-10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été</a:t>
            </a:r>
            <a:r>
              <a:rPr sz="750" spc="-10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plus qu’une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cantatrice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légende.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Après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5" dirty="0">
                <a:solidFill>
                  <a:srgbClr val="231F20"/>
                </a:solidFill>
                <a:latin typeface="Verdana"/>
                <a:cs typeface="Verdana"/>
              </a:rPr>
              <a:t>Le</a:t>
            </a:r>
            <a:r>
              <a:rPr sz="750" i="1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5" dirty="0">
                <a:solidFill>
                  <a:srgbClr val="231F20"/>
                </a:solidFill>
                <a:latin typeface="Verdana"/>
                <a:cs typeface="Verdana"/>
              </a:rPr>
              <a:t>Chant</a:t>
            </a:r>
            <a:r>
              <a:rPr sz="750" i="1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10" dirty="0">
                <a:solidFill>
                  <a:srgbClr val="231F20"/>
                </a:solidFill>
                <a:latin typeface="Verdana"/>
                <a:cs typeface="Verdana"/>
              </a:rPr>
              <a:t>du </a:t>
            </a:r>
            <a:r>
              <a:rPr sz="750" i="1" spc="-15" dirty="0">
                <a:solidFill>
                  <a:srgbClr val="231F20"/>
                </a:solidFill>
                <a:latin typeface="Verdana"/>
                <a:cs typeface="Verdana"/>
              </a:rPr>
              <a:t>père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,</a:t>
            </a:r>
            <a:r>
              <a:rPr sz="75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Hatice</a:t>
            </a:r>
            <a:r>
              <a:rPr sz="75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Özer</a:t>
            </a:r>
            <a:r>
              <a:rPr sz="75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ouvre</a:t>
            </a:r>
            <a:r>
              <a:rPr sz="75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notre</a:t>
            </a:r>
            <a:r>
              <a:rPr sz="75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écoute</a:t>
            </a:r>
            <a:r>
              <a:rPr sz="75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sz="75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explorant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 une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piste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nouvelle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40" dirty="0">
                <a:solidFill>
                  <a:srgbClr val="231F20"/>
                </a:solidFill>
                <a:latin typeface="Verdana"/>
                <a:cs typeface="Verdana"/>
              </a:rPr>
              <a:t>: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celle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des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émotions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produites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par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voix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d’Oum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Kalthoum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qui,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chanso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n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après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chanson,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bouleversé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le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paysage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intime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so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n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auditoire.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Cris,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interjections,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évanouissements</a:t>
            </a:r>
            <a:r>
              <a:rPr sz="750" spc="-1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85" dirty="0">
                <a:solidFill>
                  <a:srgbClr val="231F20"/>
                </a:solidFill>
                <a:latin typeface="Verdana"/>
                <a:cs typeface="Verdana"/>
              </a:rPr>
              <a:t>!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 partant </a:t>
            </a:r>
            <a:r>
              <a:rPr sz="750" spc="2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la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chanson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هليلو</a:t>
            </a:r>
            <a:r>
              <a:rPr sz="7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spc="-185" dirty="0">
                <a:solidFill>
                  <a:srgbClr val="231F20"/>
                </a:solidFill>
                <a:latin typeface="Microsoft Sans Serif"/>
                <a:cs typeface="Microsoft Sans Serif"/>
              </a:rPr>
              <a:t>هليل</a:t>
            </a:r>
            <a:r>
              <a:rPr sz="7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spc="-85" dirty="0">
                <a:solidFill>
                  <a:srgbClr val="231F20"/>
                </a:solidFill>
                <a:latin typeface="Microsoft Sans Serif"/>
                <a:cs typeface="Microsoft Sans Serif"/>
              </a:rPr>
              <a:t>فلا</a:t>
            </a:r>
            <a:r>
              <a:rPr sz="7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spc="25" dirty="0">
                <a:solidFill>
                  <a:srgbClr val="231F20"/>
                </a:solidFill>
                <a:latin typeface="Verdana"/>
                <a:cs typeface="Verdana"/>
              </a:rPr>
              <a:t>«</a:t>
            </a:r>
            <a:r>
              <a:rPr sz="750" spc="-1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Alif</a:t>
            </a:r>
            <a:r>
              <a:rPr sz="75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Leila</a:t>
            </a:r>
            <a:r>
              <a:rPr sz="75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wa</a:t>
            </a:r>
            <a:r>
              <a:rPr sz="75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Leil</a:t>
            </a:r>
            <a:r>
              <a:rPr sz="75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25" dirty="0">
                <a:solidFill>
                  <a:srgbClr val="231F20"/>
                </a:solidFill>
                <a:latin typeface="Verdana"/>
                <a:cs typeface="Verdana"/>
              </a:rPr>
              <a:t>»</a:t>
            </a:r>
            <a:r>
              <a:rPr sz="75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(Mille</a:t>
            </a:r>
            <a:r>
              <a:rPr sz="75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75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une </a:t>
            </a:r>
            <a:r>
              <a:rPr sz="750" spc="-40" dirty="0">
                <a:solidFill>
                  <a:srgbClr val="231F20"/>
                </a:solidFill>
                <a:latin typeface="Verdana"/>
                <a:cs typeface="Verdana"/>
              </a:rPr>
              <a:t>nuits),</a:t>
            </a:r>
            <a:r>
              <a:rPr sz="7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un</a:t>
            </a:r>
            <a:r>
              <a:rPr sz="7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morceau</a:t>
            </a:r>
            <a:r>
              <a:rPr sz="7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7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bravoure</a:t>
            </a:r>
            <a:r>
              <a:rPr sz="7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qui</a:t>
            </a:r>
            <a:r>
              <a:rPr sz="7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dure</a:t>
            </a:r>
            <a:r>
              <a:rPr sz="7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entre</a:t>
            </a:r>
            <a:r>
              <a:rPr sz="7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trente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minutes</a:t>
            </a:r>
            <a:r>
              <a:rPr sz="750" spc="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750" spc="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une</a:t>
            </a:r>
            <a:r>
              <a:rPr sz="750" spc="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heure</a:t>
            </a:r>
            <a:r>
              <a:rPr sz="750" spc="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750" spc="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demie,</a:t>
            </a:r>
            <a:r>
              <a:rPr sz="750" spc="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il</a:t>
            </a:r>
            <a:r>
              <a:rPr sz="750" spc="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Verdana"/>
                <a:cs typeface="Verdana"/>
              </a:rPr>
              <a:t>s’agit</a:t>
            </a:r>
            <a:r>
              <a:rPr sz="750" spc="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25" dirty="0">
                <a:solidFill>
                  <a:srgbClr val="231F20"/>
                </a:solidFill>
                <a:latin typeface="Verdana"/>
                <a:cs typeface="Verdana"/>
              </a:rPr>
              <a:t>moins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d’assister</a:t>
            </a:r>
            <a:r>
              <a:rPr sz="7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à</a:t>
            </a:r>
            <a:r>
              <a:rPr sz="7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l’histoire</a:t>
            </a:r>
            <a:r>
              <a:rPr sz="7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d’un</a:t>
            </a:r>
            <a:r>
              <a:rPr sz="7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récital</a:t>
            </a:r>
            <a:r>
              <a:rPr sz="7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que</a:t>
            </a:r>
            <a:r>
              <a:rPr sz="7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7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revivre,</a:t>
            </a:r>
            <a:r>
              <a:rPr sz="7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au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présent,</a:t>
            </a:r>
            <a:r>
              <a:rPr sz="75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une</a:t>
            </a:r>
            <a:r>
              <a:rPr sz="75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expérience</a:t>
            </a:r>
            <a:r>
              <a:rPr sz="75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singulière</a:t>
            </a:r>
            <a:r>
              <a:rPr sz="75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75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l’attente</a:t>
            </a:r>
            <a:r>
              <a:rPr sz="75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30" dirty="0">
                <a:solidFill>
                  <a:srgbClr val="231F20"/>
                </a:solidFill>
                <a:latin typeface="Verdana"/>
                <a:cs typeface="Verdana"/>
              </a:rPr>
              <a:t>—</a:t>
            </a:r>
            <a:r>
              <a:rPr sz="750" spc="-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de celles</a:t>
            </a:r>
            <a:r>
              <a:rPr sz="750" spc="-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qui</a:t>
            </a:r>
            <a:r>
              <a:rPr sz="750" spc="-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précédaient</a:t>
            </a:r>
            <a:r>
              <a:rPr sz="750" spc="-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l’extase</a:t>
            </a:r>
            <a:r>
              <a:rPr sz="750" spc="-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collective.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56419" y="5791113"/>
            <a:ext cx="233045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r">
              <a:lnSpc>
                <a:spcPct val="100000"/>
              </a:lnSpc>
              <a:spcBef>
                <a:spcPts val="100"/>
              </a:spcBef>
            </a:pPr>
            <a:r>
              <a:rPr sz="75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ةنوقيأ</a:t>
            </a:r>
            <a:r>
              <a:rPr sz="7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“</a:t>
            </a:r>
            <a:r>
              <a:rPr sz="75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رصم</a:t>
            </a:r>
            <a:r>
              <a:rPr sz="7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spc="-215" dirty="0">
                <a:solidFill>
                  <a:srgbClr val="231F20"/>
                </a:solidFill>
                <a:latin typeface="Microsoft Sans Serif"/>
                <a:cs typeface="Microsoft Sans Serif"/>
              </a:rPr>
              <a:t>يف</a:t>
            </a:r>
            <a:r>
              <a:rPr sz="7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عبارلا</a:t>
            </a:r>
            <a:r>
              <a:rPr sz="7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spc="-75" dirty="0">
                <a:solidFill>
                  <a:srgbClr val="231F20"/>
                </a:solidFill>
                <a:latin typeface="Microsoft Sans Serif"/>
                <a:cs typeface="Microsoft Sans Serif"/>
              </a:rPr>
              <a:t>مرهلا</a:t>
            </a:r>
            <a:r>
              <a:rPr sz="75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”</a:t>
            </a:r>
            <a:r>
              <a:rPr sz="750" spc="-90" dirty="0">
                <a:solidFill>
                  <a:srgbClr val="231F20"/>
                </a:solidFill>
                <a:latin typeface="Microsoft Sans Serif"/>
                <a:cs typeface="Microsoft Sans Serif"/>
              </a:rPr>
              <a:t>ـب</a:t>
            </a:r>
            <a:r>
              <a:rPr sz="7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25" spc="-300" baseline="7407" dirty="0">
                <a:solidFill>
                  <a:srgbClr val="231F20"/>
                </a:solidFill>
                <a:latin typeface="Microsoft Sans Serif"/>
                <a:cs typeface="Microsoft Sans Serif"/>
              </a:rPr>
              <a:t>تبقّ</a:t>
            </a:r>
            <a:r>
              <a:rPr sz="1125" spc="-44" baseline="7407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ُل</a:t>
            </a:r>
            <a:r>
              <a:rPr sz="7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يتلا</a:t>
            </a:r>
            <a:r>
              <a:rPr sz="7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ةأرملا</a:t>
            </a:r>
            <a:r>
              <a:rPr sz="7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spc="-95" dirty="0">
                <a:solidFill>
                  <a:srgbClr val="231F20"/>
                </a:solidFill>
                <a:latin typeface="Microsoft Sans Serif"/>
                <a:cs typeface="Microsoft Sans Serif"/>
              </a:rPr>
              <a:t>تناك</a:t>
            </a:r>
            <a:r>
              <a:rPr sz="7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75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سيراب</a:t>
            </a:r>
            <a:r>
              <a:rPr sz="7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spc="-215" dirty="0">
                <a:solidFill>
                  <a:srgbClr val="231F20"/>
                </a:solidFill>
                <a:latin typeface="Microsoft Sans Serif"/>
                <a:cs typeface="Microsoft Sans Serif"/>
              </a:rPr>
              <a:t>يف</a:t>
            </a:r>
            <a:r>
              <a:rPr sz="7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ايبملوألا</a:t>
            </a:r>
            <a:endParaRPr sz="75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909896" y="5702068"/>
            <a:ext cx="94615" cy="1691005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450" spc="-85" dirty="0">
                <a:solidFill>
                  <a:srgbClr val="231F20"/>
                </a:solidFill>
                <a:latin typeface="Verdana"/>
                <a:cs typeface="Verdana"/>
              </a:rPr>
              <a:t>©</a:t>
            </a:r>
            <a:r>
              <a:rPr sz="4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0" dirty="0">
                <a:solidFill>
                  <a:srgbClr val="231F20"/>
                </a:solidFill>
                <a:latin typeface="Verdana"/>
                <a:cs typeface="Verdana"/>
              </a:rPr>
              <a:t>John</a:t>
            </a:r>
            <a:r>
              <a:rPr sz="4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0" spc="-10" dirty="0">
                <a:solidFill>
                  <a:srgbClr val="231F20"/>
                </a:solidFill>
                <a:latin typeface="Verdana"/>
                <a:cs typeface="Verdana"/>
              </a:rPr>
              <a:t>Wreford/SOPA</a:t>
            </a:r>
            <a:r>
              <a:rPr sz="4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0" spc="-10" dirty="0">
                <a:solidFill>
                  <a:srgbClr val="231F20"/>
                </a:solidFill>
                <a:latin typeface="Verdana"/>
                <a:cs typeface="Verdana"/>
              </a:rPr>
              <a:t>Images/LightRocket</a:t>
            </a:r>
            <a:r>
              <a:rPr sz="4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0" spc="-20" dirty="0">
                <a:solidFill>
                  <a:srgbClr val="231F20"/>
                </a:solidFill>
                <a:latin typeface="Verdana"/>
                <a:cs typeface="Verdana"/>
              </a:rPr>
              <a:t>via</a:t>
            </a:r>
            <a:r>
              <a:rPr sz="4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0" spc="-10" dirty="0">
                <a:solidFill>
                  <a:srgbClr val="231F20"/>
                </a:solidFill>
                <a:latin typeface="Verdana"/>
                <a:cs typeface="Verdana"/>
              </a:rPr>
              <a:t>Getty</a:t>
            </a:r>
            <a:r>
              <a:rPr sz="4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0" spc="-10" dirty="0">
                <a:solidFill>
                  <a:srgbClr val="231F20"/>
                </a:solidFill>
                <a:latin typeface="Verdana"/>
                <a:cs typeface="Verdana"/>
              </a:rPr>
              <a:t>Images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67299" y="153782"/>
            <a:ext cx="4081145" cy="1501140"/>
          </a:xfrm>
          <a:prstGeom prst="rect">
            <a:avLst/>
          </a:prstGeom>
        </p:spPr>
        <p:txBody>
          <a:bodyPr vert="horz" wrap="square" lIns="0" tIns="243840" rIns="0" bIns="0" rtlCol="0">
            <a:spAutoFit/>
          </a:bodyPr>
          <a:lstStyle/>
          <a:p>
            <a:pPr marL="12700" marR="10160">
              <a:lnSpc>
                <a:spcPct val="72900"/>
              </a:lnSpc>
              <a:spcBef>
                <a:spcPts val="1920"/>
              </a:spcBef>
            </a:pPr>
            <a:r>
              <a:rPr sz="5600" b="1" spc="-545" dirty="0">
                <a:solidFill>
                  <a:srgbClr val="231F20"/>
                </a:solidFill>
                <a:latin typeface="Trebuchet MS"/>
                <a:cs typeface="Trebuchet MS"/>
              </a:rPr>
              <a:t>En</a:t>
            </a:r>
            <a:r>
              <a:rPr sz="5600" b="1" spc="-8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00" b="1" spc="-434" dirty="0">
                <a:solidFill>
                  <a:srgbClr val="231F20"/>
                </a:solidFill>
                <a:latin typeface="Trebuchet MS"/>
                <a:cs typeface="Trebuchet MS"/>
              </a:rPr>
              <a:t>attendant </a:t>
            </a:r>
            <a:r>
              <a:rPr sz="5600" b="1" spc="-660" dirty="0">
                <a:solidFill>
                  <a:srgbClr val="231F20"/>
                </a:solidFill>
                <a:latin typeface="Trebuchet MS"/>
                <a:cs typeface="Trebuchet MS"/>
              </a:rPr>
              <a:t>Oum</a:t>
            </a:r>
            <a:r>
              <a:rPr sz="5600" b="1" spc="-9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00" b="1" spc="-520" dirty="0">
                <a:solidFill>
                  <a:srgbClr val="231F20"/>
                </a:solidFill>
                <a:latin typeface="Trebuchet MS"/>
                <a:cs typeface="Trebuchet MS"/>
              </a:rPr>
              <a:t>Kalthoum</a:t>
            </a:r>
            <a:endParaRPr sz="5600">
              <a:latin typeface="Trebuchet MS"/>
              <a:cs typeface="Trebuchet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802637" y="153212"/>
            <a:ext cx="739140" cy="243840"/>
          </a:xfrm>
          <a:custGeom>
            <a:avLst/>
            <a:gdLst/>
            <a:ahLst/>
            <a:cxnLst/>
            <a:rect l="l" t="t" r="r" b="b"/>
            <a:pathLst>
              <a:path w="739140" h="243840">
                <a:moveTo>
                  <a:pt x="270459" y="106629"/>
                </a:moveTo>
                <a:lnTo>
                  <a:pt x="265861" y="104330"/>
                </a:lnTo>
                <a:lnTo>
                  <a:pt x="244221" y="99720"/>
                </a:lnTo>
                <a:lnTo>
                  <a:pt x="231482" y="96431"/>
                </a:lnTo>
                <a:lnTo>
                  <a:pt x="221475" y="92379"/>
                </a:lnTo>
                <a:lnTo>
                  <a:pt x="213969" y="87515"/>
                </a:lnTo>
                <a:lnTo>
                  <a:pt x="208762" y="81762"/>
                </a:lnTo>
                <a:lnTo>
                  <a:pt x="208762" y="82918"/>
                </a:lnTo>
                <a:lnTo>
                  <a:pt x="208991" y="84302"/>
                </a:lnTo>
                <a:lnTo>
                  <a:pt x="208991" y="108242"/>
                </a:lnTo>
                <a:lnTo>
                  <a:pt x="237769" y="108242"/>
                </a:lnTo>
                <a:lnTo>
                  <a:pt x="238696" y="118376"/>
                </a:lnTo>
                <a:lnTo>
                  <a:pt x="243522" y="124815"/>
                </a:lnTo>
                <a:lnTo>
                  <a:pt x="264706" y="124815"/>
                </a:lnTo>
                <a:lnTo>
                  <a:pt x="270459" y="120446"/>
                </a:lnTo>
                <a:lnTo>
                  <a:pt x="270459" y="106629"/>
                </a:lnTo>
                <a:close/>
              </a:path>
              <a:path w="739140" h="243840">
                <a:moveTo>
                  <a:pt x="738530" y="114300"/>
                </a:moveTo>
                <a:lnTo>
                  <a:pt x="736180" y="102870"/>
                </a:lnTo>
                <a:lnTo>
                  <a:pt x="729005" y="95250"/>
                </a:lnTo>
                <a:lnTo>
                  <a:pt x="721728" y="91440"/>
                </a:lnTo>
                <a:lnTo>
                  <a:pt x="716876" y="88900"/>
                </a:lnTo>
                <a:lnTo>
                  <a:pt x="704227" y="86118"/>
                </a:lnTo>
                <a:lnTo>
                  <a:pt x="704227" y="115570"/>
                </a:lnTo>
                <a:lnTo>
                  <a:pt x="704227" y="123190"/>
                </a:lnTo>
                <a:lnTo>
                  <a:pt x="699617" y="125730"/>
                </a:lnTo>
                <a:lnTo>
                  <a:pt x="686028" y="125730"/>
                </a:lnTo>
                <a:lnTo>
                  <a:pt x="683120" y="123190"/>
                </a:lnTo>
                <a:lnTo>
                  <a:pt x="681659" y="121920"/>
                </a:lnTo>
                <a:lnTo>
                  <a:pt x="681355" y="116840"/>
                </a:lnTo>
                <a:lnTo>
                  <a:pt x="681278" y="115570"/>
                </a:lnTo>
                <a:lnTo>
                  <a:pt x="681202" y="114300"/>
                </a:lnTo>
                <a:lnTo>
                  <a:pt x="649655" y="114300"/>
                </a:lnTo>
                <a:lnTo>
                  <a:pt x="649655" y="101600"/>
                </a:lnTo>
                <a:lnTo>
                  <a:pt x="649655" y="91440"/>
                </a:lnTo>
                <a:lnTo>
                  <a:pt x="654177" y="97790"/>
                </a:lnTo>
                <a:lnTo>
                  <a:pt x="661631" y="102870"/>
                </a:lnTo>
                <a:lnTo>
                  <a:pt x="672185" y="106680"/>
                </a:lnTo>
                <a:lnTo>
                  <a:pt x="686028" y="110490"/>
                </a:lnTo>
                <a:lnTo>
                  <a:pt x="694093" y="111760"/>
                </a:lnTo>
                <a:lnTo>
                  <a:pt x="701001" y="113030"/>
                </a:lnTo>
                <a:lnTo>
                  <a:pt x="704227" y="115570"/>
                </a:lnTo>
                <a:lnTo>
                  <a:pt x="704227" y="86118"/>
                </a:lnTo>
                <a:lnTo>
                  <a:pt x="699617" y="85090"/>
                </a:lnTo>
                <a:lnTo>
                  <a:pt x="691553" y="83820"/>
                </a:lnTo>
                <a:lnTo>
                  <a:pt x="684885" y="82550"/>
                </a:lnTo>
                <a:lnTo>
                  <a:pt x="682345" y="81280"/>
                </a:lnTo>
                <a:lnTo>
                  <a:pt x="682345" y="74930"/>
                </a:lnTo>
                <a:lnTo>
                  <a:pt x="682345" y="72390"/>
                </a:lnTo>
                <a:lnTo>
                  <a:pt x="686955" y="71120"/>
                </a:lnTo>
                <a:lnTo>
                  <a:pt x="696849" y="71120"/>
                </a:lnTo>
                <a:lnTo>
                  <a:pt x="701459" y="72390"/>
                </a:lnTo>
                <a:lnTo>
                  <a:pt x="701840" y="78740"/>
                </a:lnTo>
                <a:lnTo>
                  <a:pt x="701916" y="80010"/>
                </a:lnTo>
                <a:lnTo>
                  <a:pt x="736688" y="80010"/>
                </a:lnTo>
                <a:lnTo>
                  <a:pt x="733907" y="71120"/>
                </a:lnTo>
                <a:lnTo>
                  <a:pt x="732726" y="67310"/>
                </a:lnTo>
                <a:lnTo>
                  <a:pt x="723417" y="58420"/>
                </a:lnTo>
                <a:lnTo>
                  <a:pt x="709587" y="53340"/>
                </a:lnTo>
                <a:lnTo>
                  <a:pt x="692023" y="52070"/>
                </a:lnTo>
                <a:lnTo>
                  <a:pt x="676554" y="53340"/>
                </a:lnTo>
                <a:lnTo>
                  <a:pt x="663727" y="58420"/>
                </a:lnTo>
                <a:lnTo>
                  <a:pt x="654240" y="64770"/>
                </a:lnTo>
                <a:lnTo>
                  <a:pt x="648741" y="74930"/>
                </a:lnTo>
                <a:lnTo>
                  <a:pt x="647128" y="71120"/>
                </a:lnTo>
                <a:lnTo>
                  <a:pt x="644436" y="64770"/>
                </a:lnTo>
                <a:lnTo>
                  <a:pt x="635584" y="57150"/>
                </a:lnTo>
                <a:lnTo>
                  <a:pt x="622020" y="53340"/>
                </a:lnTo>
                <a:lnTo>
                  <a:pt x="615353" y="52882"/>
                </a:lnTo>
                <a:lnTo>
                  <a:pt x="615353" y="101600"/>
                </a:lnTo>
                <a:lnTo>
                  <a:pt x="615353" y="116840"/>
                </a:lnTo>
                <a:lnTo>
                  <a:pt x="607758" y="123190"/>
                </a:lnTo>
                <a:lnTo>
                  <a:pt x="593255" y="123190"/>
                </a:lnTo>
                <a:lnTo>
                  <a:pt x="589800" y="119380"/>
                </a:lnTo>
                <a:lnTo>
                  <a:pt x="589800" y="107950"/>
                </a:lnTo>
                <a:lnTo>
                  <a:pt x="594169" y="104140"/>
                </a:lnTo>
                <a:lnTo>
                  <a:pt x="601306" y="104140"/>
                </a:lnTo>
                <a:lnTo>
                  <a:pt x="608330" y="102870"/>
                </a:lnTo>
                <a:lnTo>
                  <a:pt x="615353" y="101600"/>
                </a:lnTo>
                <a:lnTo>
                  <a:pt x="615353" y="52882"/>
                </a:lnTo>
                <a:lnTo>
                  <a:pt x="603605" y="52070"/>
                </a:lnTo>
                <a:lnTo>
                  <a:pt x="583666" y="53340"/>
                </a:lnTo>
                <a:lnTo>
                  <a:pt x="569569" y="58420"/>
                </a:lnTo>
                <a:lnTo>
                  <a:pt x="561035" y="67310"/>
                </a:lnTo>
                <a:lnTo>
                  <a:pt x="557796" y="80010"/>
                </a:lnTo>
                <a:lnTo>
                  <a:pt x="592556" y="80010"/>
                </a:lnTo>
                <a:lnTo>
                  <a:pt x="592747" y="74930"/>
                </a:lnTo>
                <a:lnTo>
                  <a:pt x="592785" y="73660"/>
                </a:lnTo>
                <a:lnTo>
                  <a:pt x="597852" y="71120"/>
                </a:lnTo>
                <a:lnTo>
                  <a:pt x="610743" y="71120"/>
                </a:lnTo>
                <a:lnTo>
                  <a:pt x="614654" y="73660"/>
                </a:lnTo>
                <a:lnTo>
                  <a:pt x="614654" y="82550"/>
                </a:lnTo>
                <a:lnTo>
                  <a:pt x="587260" y="85090"/>
                </a:lnTo>
                <a:lnTo>
                  <a:pt x="577049" y="87630"/>
                </a:lnTo>
                <a:lnTo>
                  <a:pt x="568591" y="91440"/>
                </a:lnTo>
                <a:lnTo>
                  <a:pt x="561975" y="96520"/>
                </a:lnTo>
                <a:lnTo>
                  <a:pt x="557326" y="102870"/>
                </a:lnTo>
                <a:lnTo>
                  <a:pt x="557326" y="71120"/>
                </a:lnTo>
                <a:lnTo>
                  <a:pt x="557326" y="57150"/>
                </a:lnTo>
                <a:lnTo>
                  <a:pt x="557326" y="24130"/>
                </a:lnTo>
                <a:lnTo>
                  <a:pt x="522566" y="24130"/>
                </a:lnTo>
                <a:lnTo>
                  <a:pt x="522566" y="57150"/>
                </a:lnTo>
                <a:lnTo>
                  <a:pt x="516445" y="54610"/>
                </a:lnTo>
                <a:lnTo>
                  <a:pt x="509104" y="53340"/>
                </a:lnTo>
                <a:lnTo>
                  <a:pt x="502310" y="52336"/>
                </a:lnTo>
                <a:lnTo>
                  <a:pt x="502310" y="101600"/>
                </a:lnTo>
                <a:lnTo>
                  <a:pt x="502310" y="116840"/>
                </a:lnTo>
                <a:lnTo>
                  <a:pt x="494703" y="123190"/>
                </a:lnTo>
                <a:lnTo>
                  <a:pt x="480199" y="123190"/>
                </a:lnTo>
                <a:lnTo>
                  <a:pt x="476745" y="119380"/>
                </a:lnTo>
                <a:lnTo>
                  <a:pt x="476745" y="107950"/>
                </a:lnTo>
                <a:lnTo>
                  <a:pt x="481126" y="104140"/>
                </a:lnTo>
                <a:lnTo>
                  <a:pt x="488264" y="104140"/>
                </a:lnTo>
                <a:lnTo>
                  <a:pt x="502310" y="101600"/>
                </a:lnTo>
                <a:lnTo>
                  <a:pt x="502310" y="52336"/>
                </a:lnTo>
                <a:lnTo>
                  <a:pt x="502069" y="52298"/>
                </a:lnTo>
                <a:lnTo>
                  <a:pt x="502069" y="73660"/>
                </a:lnTo>
                <a:lnTo>
                  <a:pt x="502069" y="81280"/>
                </a:lnTo>
                <a:lnTo>
                  <a:pt x="456806" y="90170"/>
                </a:lnTo>
                <a:lnTo>
                  <a:pt x="445668" y="101600"/>
                </a:lnTo>
                <a:lnTo>
                  <a:pt x="445668" y="80010"/>
                </a:lnTo>
                <a:lnTo>
                  <a:pt x="479971" y="80010"/>
                </a:lnTo>
                <a:lnTo>
                  <a:pt x="480161" y="74930"/>
                </a:lnTo>
                <a:lnTo>
                  <a:pt x="480199" y="73660"/>
                </a:lnTo>
                <a:lnTo>
                  <a:pt x="485267" y="71120"/>
                </a:lnTo>
                <a:lnTo>
                  <a:pt x="498157" y="71120"/>
                </a:lnTo>
                <a:lnTo>
                  <a:pt x="502069" y="73660"/>
                </a:lnTo>
                <a:lnTo>
                  <a:pt x="502069" y="52298"/>
                </a:lnTo>
                <a:lnTo>
                  <a:pt x="500557" y="52070"/>
                </a:lnTo>
                <a:lnTo>
                  <a:pt x="490791" y="52070"/>
                </a:lnTo>
                <a:lnTo>
                  <a:pt x="472147" y="53340"/>
                </a:lnTo>
                <a:lnTo>
                  <a:pt x="458533" y="57150"/>
                </a:lnTo>
                <a:lnTo>
                  <a:pt x="449707" y="64770"/>
                </a:lnTo>
                <a:lnTo>
                  <a:pt x="445439" y="74930"/>
                </a:lnTo>
                <a:lnTo>
                  <a:pt x="445439" y="73660"/>
                </a:lnTo>
                <a:lnTo>
                  <a:pt x="384200" y="73660"/>
                </a:lnTo>
                <a:lnTo>
                  <a:pt x="384200" y="100330"/>
                </a:lnTo>
                <a:lnTo>
                  <a:pt x="410667" y="100330"/>
                </a:lnTo>
                <a:lnTo>
                  <a:pt x="410667" y="111760"/>
                </a:lnTo>
                <a:lnTo>
                  <a:pt x="407212" y="115570"/>
                </a:lnTo>
                <a:lnTo>
                  <a:pt x="399161" y="119380"/>
                </a:lnTo>
                <a:lnTo>
                  <a:pt x="390182" y="119380"/>
                </a:lnTo>
                <a:lnTo>
                  <a:pt x="379196" y="116840"/>
                </a:lnTo>
                <a:lnTo>
                  <a:pt x="371195" y="110490"/>
                </a:lnTo>
                <a:lnTo>
                  <a:pt x="366293" y="100330"/>
                </a:lnTo>
                <a:lnTo>
                  <a:pt x="364629" y="83820"/>
                </a:lnTo>
                <a:lnTo>
                  <a:pt x="366458" y="67310"/>
                </a:lnTo>
                <a:lnTo>
                  <a:pt x="388112" y="48260"/>
                </a:lnTo>
                <a:lnTo>
                  <a:pt x="399161" y="48260"/>
                </a:lnTo>
                <a:lnTo>
                  <a:pt x="405612" y="52070"/>
                </a:lnTo>
                <a:lnTo>
                  <a:pt x="408368" y="62230"/>
                </a:lnTo>
                <a:lnTo>
                  <a:pt x="444741" y="62230"/>
                </a:lnTo>
                <a:lnTo>
                  <a:pt x="441274" y="48260"/>
                </a:lnTo>
                <a:lnTo>
                  <a:pt x="440334" y="44450"/>
                </a:lnTo>
                <a:lnTo>
                  <a:pt x="429463" y="31750"/>
                </a:lnTo>
                <a:lnTo>
                  <a:pt x="412076" y="24130"/>
                </a:lnTo>
                <a:lnTo>
                  <a:pt x="388112" y="21590"/>
                </a:lnTo>
                <a:lnTo>
                  <a:pt x="368719" y="24130"/>
                </a:lnTo>
                <a:lnTo>
                  <a:pt x="352831" y="30480"/>
                </a:lnTo>
                <a:lnTo>
                  <a:pt x="340652" y="41910"/>
                </a:lnTo>
                <a:lnTo>
                  <a:pt x="332397" y="57150"/>
                </a:lnTo>
                <a:lnTo>
                  <a:pt x="329247" y="46990"/>
                </a:lnTo>
                <a:lnTo>
                  <a:pt x="301053" y="12700"/>
                </a:lnTo>
                <a:lnTo>
                  <a:pt x="253657" y="0"/>
                </a:lnTo>
                <a:lnTo>
                  <a:pt x="238544" y="1270"/>
                </a:lnTo>
                <a:lnTo>
                  <a:pt x="200469" y="17780"/>
                </a:lnTo>
                <a:lnTo>
                  <a:pt x="174447" y="52070"/>
                </a:lnTo>
                <a:lnTo>
                  <a:pt x="177673" y="52070"/>
                </a:lnTo>
                <a:lnTo>
                  <a:pt x="186321" y="53340"/>
                </a:lnTo>
                <a:lnTo>
                  <a:pt x="193852" y="55880"/>
                </a:lnTo>
                <a:lnTo>
                  <a:pt x="200075" y="60960"/>
                </a:lnTo>
                <a:lnTo>
                  <a:pt x="204838" y="67310"/>
                </a:lnTo>
                <a:lnTo>
                  <a:pt x="208521" y="52070"/>
                </a:lnTo>
                <a:lnTo>
                  <a:pt x="218719" y="40640"/>
                </a:lnTo>
                <a:lnTo>
                  <a:pt x="234175" y="34290"/>
                </a:lnTo>
                <a:lnTo>
                  <a:pt x="253657" y="31750"/>
                </a:lnTo>
                <a:lnTo>
                  <a:pt x="273773" y="33020"/>
                </a:lnTo>
                <a:lnTo>
                  <a:pt x="288544" y="39370"/>
                </a:lnTo>
                <a:lnTo>
                  <a:pt x="297954" y="49530"/>
                </a:lnTo>
                <a:lnTo>
                  <a:pt x="302006" y="64770"/>
                </a:lnTo>
                <a:lnTo>
                  <a:pt x="269532" y="64770"/>
                </a:lnTo>
                <a:lnTo>
                  <a:pt x="269100" y="58420"/>
                </a:lnTo>
                <a:lnTo>
                  <a:pt x="269024" y="57150"/>
                </a:lnTo>
                <a:lnTo>
                  <a:pt x="268935" y="55880"/>
                </a:lnTo>
                <a:lnTo>
                  <a:pt x="268846" y="54610"/>
                </a:lnTo>
                <a:lnTo>
                  <a:pt x="262394" y="50800"/>
                </a:lnTo>
                <a:lnTo>
                  <a:pt x="244906" y="50800"/>
                </a:lnTo>
                <a:lnTo>
                  <a:pt x="238226" y="54610"/>
                </a:lnTo>
                <a:lnTo>
                  <a:pt x="238226" y="67310"/>
                </a:lnTo>
                <a:lnTo>
                  <a:pt x="241681" y="69850"/>
                </a:lnTo>
                <a:lnTo>
                  <a:pt x="252272" y="72390"/>
                </a:lnTo>
                <a:lnTo>
                  <a:pt x="264236" y="74930"/>
                </a:lnTo>
                <a:lnTo>
                  <a:pt x="283006" y="80010"/>
                </a:lnTo>
                <a:lnTo>
                  <a:pt x="295554" y="86360"/>
                </a:lnTo>
                <a:lnTo>
                  <a:pt x="302577" y="95250"/>
                </a:lnTo>
                <a:lnTo>
                  <a:pt x="304761" y="107950"/>
                </a:lnTo>
                <a:lnTo>
                  <a:pt x="301155" y="123190"/>
                </a:lnTo>
                <a:lnTo>
                  <a:pt x="290957" y="135890"/>
                </a:lnTo>
                <a:lnTo>
                  <a:pt x="275043" y="142240"/>
                </a:lnTo>
                <a:lnTo>
                  <a:pt x="254342" y="144780"/>
                </a:lnTo>
                <a:lnTo>
                  <a:pt x="239204" y="143510"/>
                </a:lnTo>
                <a:lnTo>
                  <a:pt x="234962" y="142240"/>
                </a:lnTo>
                <a:lnTo>
                  <a:pt x="226491" y="139700"/>
                </a:lnTo>
                <a:lnTo>
                  <a:pt x="216535" y="132080"/>
                </a:lnTo>
                <a:lnTo>
                  <a:pt x="209677" y="123190"/>
                </a:lnTo>
                <a:lnTo>
                  <a:pt x="209677" y="142240"/>
                </a:lnTo>
                <a:lnTo>
                  <a:pt x="177215" y="142240"/>
                </a:lnTo>
                <a:lnTo>
                  <a:pt x="177215" y="80010"/>
                </a:lnTo>
                <a:lnTo>
                  <a:pt x="173990" y="73660"/>
                </a:lnTo>
                <a:lnTo>
                  <a:pt x="164325" y="73660"/>
                </a:lnTo>
                <a:lnTo>
                  <a:pt x="157835" y="74930"/>
                </a:lnTo>
                <a:lnTo>
                  <a:pt x="152984" y="78740"/>
                </a:lnTo>
                <a:lnTo>
                  <a:pt x="149948" y="85090"/>
                </a:lnTo>
                <a:lnTo>
                  <a:pt x="148894" y="93980"/>
                </a:lnTo>
                <a:lnTo>
                  <a:pt x="148894" y="142240"/>
                </a:lnTo>
                <a:lnTo>
                  <a:pt x="117119" y="142240"/>
                </a:lnTo>
                <a:lnTo>
                  <a:pt x="117055" y="64770"/>
                </a:lnTo>
                <a:lnTo>
                  <a:pt x="116954" y="60960"/>
                </a:lnTo>
                <a:lnTo>
                  <a:pt x="116890" y="58420"/>
                </a:lnTo>
                <a:lnTo>
                  <a:pt x="96405" y="58420"/>
                </a:lnTo>
                <a:lnTo>
                  <a:pt x="96405" y="142240"/>
                </a:lnTo>
                <a:lnTo>
                  <a:pt x="63931" y="142240"/>
                </a:lnTo>
                <a:lnTo>
                  <a:pt x="63931" y="58420"/>
                </a:lnTo>
                <a:lnTo>
                  <a:pt x="31470" y="58420"/>
                </a:lnTo>
                <a:lnTo>
                  <a:pt x="31470" y="34290"/>
                </a:lnTo>
                <a:lnTo>
                  <a:pt x="128866" y="34290"/>
                </a:lnTo>
                <a:lnTo>
                  <a:pt x="128866" y="53340"/>
                </a:lnTo>
                <a:lnTo>
                  <a:pt x="148209" y="53340"/>
                </a:lnTo>
                <a:lnTo>
                  <a:pt x="148894" y="64770"/>
                </a:lnTo>
                <a:lnTo>
                  <a:pt x="150050" y="64770"/>
                </a:lnTo>
                <a:lnTo>
                  <a:pt x="153263" y="60960"/>
                </a:lnTo>
                <a:lnTo>
                  <a:pt x="157645" y="57150"/>
                </a:lnTo>
                <a:lnTo>
                  <a:pt x="135305" y="17780"/>
                </a:lnTo>
                <a:lnTo>
                  <a:pt x="97002" y="1270"/>
                </a:lnTo>
                <a:lnTo>
                  <a:pt x="81889" y="0"/>
                </a:lnTo>
                <a:lnTo>
                  <a:pt x="64325" y="1270"/>
                </a:lnTo>
                <a:lnTo>
                  <a:pt x="22263" y="22860"/>
                </a:lnTo>
                <a:lnTo>
                  <a:pt x="1092" y="64770"/>
                </a:lnTo>
                <a:lnTo>
                  <a:pt x="0" y="78740"/>
                </a:lnTo>
                <a:lnTo>
                  <a:pt x="63" y="88900"/>
                </a:lnTo>
                <a:lnTo>
                  <a:pt x="355" y="93980"/>
                </a:lnTo>
                <a:lnTo>
                  <a:pt x="431" y="95250"/>
                </a:lnTo>
                <a:lnTo>
                  <a:pt x="508" y="96520"/>
                </a:lnTo>
                <a:lnTo>
                  <a:pt x="584" y="97790"/>
                </a:lnTo>
                <a:lnTo>
                  <a:pt x="660" y="99060"/>
                </a:lnTo>
                <a:lnTo>
                  <a:pt x="3556" y="113030"/>
                </a:lnTo>
                <a:lnTo>
                  <a:pt x="24942" y="144780"/>
                </a:lnTo>
                <a:lnTo>
                  <a:pt x="75679" y="173990"/>
                </a:lnTo>
                <a:lnTo>
                  <a:pt x="76593" y="173990"/>
                </a:lnTo>
                <a:lnTo>
                  <a:pt x="77978" y="175260"/>
                </a:lnTo>
                <a:lnTo>
                  <a:pt x="79819" y="175260"/>
                </a:lnTo>
                <a:lnTo>
                  <a:pt x="112509" y="191770"/>
                </a:lnTo>
                <a:lnTo>
                  <a:pt x="138074" y="208280"/>
                </a:lnTo>
                <a:lnTo>
                  <a:pt x="156565" y="226060"/>
                </a:lnTo>
                <a:lnTo>
                  <a:pt x="168008" y="243840"/>
                </a:lnTo>
                <a:lnTo>
                  <a:pt x="179362" y="226060"/>
                </a:lnTo>
                <a:lnTo>
                  <a:pt x="197878" y="208280"/>
                </a:lnTo>
                <a:lnTo>
                  <a:pt x="223558" y="191770"/>
                </a:lnTo>
                <a:lnTo>
                  <a:pt x="256413" y="175260"/>
                </a:lnTo>
                <a:lnTo>
                  <a:pt x="260324" y="173990"/>
                </a:lnTo>
                <a:lnTo>
                  <a:pt x="280797" y="165100"/>
                </a:lnTo>
                <a:lnTo>
                  <a:pt x="320421" y="135890"/>
                </a:lnTo>
                <a:lnTo>
                  <a:pt x="332854" y="110490"/>
                </a:lnTo>
                <a:lnTo>
                  <a:pt x="341160" y="124460"/>
                </a:lnTo>
                <a:lnTo>
                  <a:pt x="353606" y="135890"/>
                </a:lnTo>
                <a:lnTo>
                  <a:pt x="370052" y="143510"/>
                </a:lnTo>
                <a:lnTo>
                  <a:pt x="390410" y="146050"/>
                </a:lnTo>
                <a:lnTo>
                  <a:pt x="405650" y="144780"/>
                </a:lnTo>
                <a:lnTo>
                  <a:pt x="420116" y="140970"/>
                </a:lnTo>
                <a:lnTo>
                  <a:pt x="433019" y="134620"/>
                </a:lnTo>
                <a:lnTo>
                  <a:pt x="443598" y="125730"/>
                </a:lnTo>
                <a:lnTo>
                  <a:pt x="448132" y="134620"/>
                </a:lnTo>
                <a:lnTo>
                  <a:pt x="455142" y="139700"/>
                </a:lnTo>
                <a:lnTo>
                  <a:pt x="464096" y="143510"/>
                </a:lnTo>
                <a:lnTo>
                  <a:pt x="474446" y="144780"/>
                </a:lnTo>
                <a:lnTo>
                  <a:pt x="482777" y="143510"/>
                </a:lnTo>
                <a:lnTo>
                  <a:pt x="490283" y="140970"/>
                </a:lnTo>
                <a:lnTo>
                  <a:pt x="496658" y="138430"/>
                </a:lnTo>
                <a:lnTo>
                  <a:pt x="501611" y="133350"/>
                </a:lnTo>
                <a:lnTo>
                  <a:pt x="502069" y="133350"/>
                </a:lnTo>
                <a:lnTo>
                  <a:pt x="502196" y="138430"/>
                </a:lnTo>
                <a:lnTo>
                  <a:pt x="502310" y="139700"/>
                </a:lnTo>
                <a:lnTo>
                  <a:pt x="502996" y="142240"/>
                </a:lnTo>
                <a:lnTo>
                  <a:pt x="522795" y="142240"/>
                </a:lnTo>
                <a:lnTo>
                  <a:pt x="522795" y="143510"/>
                </a:lnTo>
                <a:lnTo>
                  <a:pt x="557568" y="143510"/>
                </a:lnTo>
                <a:lnTo>
                  <a:pt x="557568" y="133350"/>
                </a:lnTo>
                <a:lnTo>
                  <a:pt x="557568" y="129540"/>
                </a:lnTo>
                <a:lnTo>
                  <a:pt x="562470" y="135890"/>
                </a:lnTo>
                <a:lnTo>
                  <a:pt x="569302" y="140970"/>
                </a:lnTo>
                <a:lnTo>
                  <a:pt x="577697" y="143510"/>
                </a:lnTo>
                <a:lnTo>
                  <a:pt x="587260" y="144780"/>
                </a:lnTo>
                <a:lnTo>
                  <a:pt x="595591" y="143510"/>
                </a:lnTo>
                <a:lnTo>
                  <a:pt x="603097" y="142240"/>
                </a:lnTo>
                <a:lnTo>
                  <a:pt x="609473" y="138430"/>
                </a:lnTo>
                <a:lnTo>
                  <a:pt x="614426" y="133350"/>
                </a:lnTo>
                <a:lnTo>
                  <a:pt x="614895" y="133350"/>
                </a:lnTo>
                <a:lnTo>
                  <a:pt x="615010" y="138430"/>
                </a:lnTo>
                <a:lnTo>
                  <a:pt x="615124" y="139700"/>
                </a:lnTo>
                <a:lnTo>
                  <a:pt x="615810" y="143510"/>
                </a:lnTo>
                <a:lnTo>
                  <a:pt x="650582" y="143510"/>
                </a:lnTo>
                <a:lnTo>
                  <a:pt x="650468" y="142240"/>
                </a:lnTo>
                <a:lnTo>
                  <a:pt x="650354" y="140970"/>
                </a:lnTo>
                <a:lnTo>
                  <a:pt x="650240" y="139700"/>
                </a:lnTo>
                <a:lnTo>
                  <a:pt x="650125" y="138430"/>
                </a:lnTo>
                <a:lnTo>
                  <a:pt x="649998" y="137160"/>
                </a:lnTo>
                <a:lnTo>
                  <a:pt x="649884" y="133350"/>
                </a:lnTo>
                <a:lnTo>
                  <a:pt x="649833" y="132080"/>
                </a:lnTo>
                <a:lnTo>
                  <a:pt x="649719" y="129540"/>
                </a:lnTo>
                <a:lnTo>
                  <a:pt x="649655" y="128270"/>
                </a:lnTo>
                <a:lnTo>
                  <a:pt x="655739" y="135890"/>
                </a:lnTo>
                <a:lnTo>
                  <a:pt x="664997" y="140970"/>
                </a:lnTo>
                <a:lnTo>
                  <a:pt x="677405" y="144780"/>
                </a:lnTo>
                <a:lnTo>
                  <a:pt x="692937" y="144780"/>
                </a:lnTo>
                <a:lnTo>
                  <a:pt x="712012" y="143510"/>
                </a:lnTo>
                <a:lnTo>
                  <a:pt x="726351" y="137160"/>
                </a:lnTo>
                <a:lnTo>
                  <a:pt x="735393" y="128270"/>
                </a:lnTo>
                <a:lnTo>
                  <a:pt x="738530" y="114300"/>
                </a:lnTo>
                <a:close/>
              </a:path>
            </a:pathLst>
          </a:custGeom>
          <a:solidFill>
            <a:srgbClr val="FF59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03406" y="5683163"/>
            <a:ext cx="2284095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30480" algn="r">
              <a:lnSpc>
                <a:spcPct val="100000"/>
              </a:lnSpc>
              <a:spcBef>
                <a:spcPts val="100"/>
              </a:spcBef>
            </a:pPr>
            <a:r>
              <a:rPr sz="75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حرسم</a:t>
            </a:r>
            <a:r>
              <a:rPr sz="7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spc="-215" dirty="0">
                <a:solidFill>
                  <a:srgbClr val="231F20"/>
                </a:solidFill>
                <a:latin typeface="Microsoft Sans Serif"/>
                <a:cs typeface="Microsoft Sans Serif"/>
              </a:rPr>
              <a:t>يف</a:t>
            </a:r>
            <a:r>
              <a:rPr sz="7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ًايروطسأ</a:t>
            </a:r>
            <a:r>
              <a:rPr sz="7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ًايقيسوم</a:t>
            </a:r>
            <a:r>
              <a:rPr sz="7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ًالفح</a:t>
            </a:r>
            <a:r>
              <a:rPr sz="7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موثلك</a:t>
            </a:r>
            <a:r>
              <a:rPr sz="7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مأ</a:t>
            </a:r>
            <a:r>
              <a:rPr sz="7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spc="-85" dirty="0">
                <a:solidFill>
                  <a:srgbClr val="231F20"/>
                </a:solidFill>
                <a:latin typeface="Microsoft Sans Serif"/>
                <a:cs typeface="Microsoft Sans Serif"/>
              </a:rPr>
              <a:t>تيحأ</a:t>
            </a:r>
            <a:r>
              <a:rPr sz="7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،</a:t>
            </a:r>
            <a:r>
              <a:rPr sz="750" spc="-5" dirty="0">
                <a:solidFill>
                  <a:srgbClr val="231F20"/>
                </a:solidFill>
                <a:latin typeface="Arial MT"/>
                <a:cs typeface="Arial MT"/>
              </a:rPr>
              <a:t>196</a:t>
            </a:r>
            <a:r>
              <a:rPr sz="750" dirty="0">
                <a:solidFill>
                  <a:srgbClr val="231F20"/>
                </a:solidFill>
                <a:latin typeface="Arial MT"/>
                <a:cs typeface="Arial MT"/>
              </a:rPr>
              <a:t>7 </a:t>
            </a:r>
            <a:r>
              <a:rPr sz="7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ماع</a:t>
            </a:r>
            <a:r>
              <a:rPr sz="7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spc="-215" dirty="0">
                <a:solidFill>
                  <a:srgbClr val="231F20"/>
                </a:solidFill>
                <a:latin typeface="Microsoft Sans Serif"/>
                <a:cs typeface="Microsoft Sans Serif"/>
              </a:rPr>
              <a:t>يف</a:t>
            </a:r>
            <a:r>
              <a:rPr sz="750" dirty="0">
                <a:solidFill>
                  <a:srgbClr val="231F20"/>
                </a:solidFill>
                <a:latin typeface="Microsoft Sans Serif"/>
                <a:cs typeface="Microsoft Sans Serif"/>
              </a:rPr>
              <a:t>   </a:t>
            </a:r>
            <a:r>
              <a:rPr sz="7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25" spc="-150" baseline="3703" dirty="0">
                <a:solidFill>
                  <a:srgbClr val="231F20"/>
                </a:solidFill>
                <a:latin typeface="Verdana"/>
                <a:cs typeface="Verdana"/>
              </a:rPr>
              <a:t>[</a:t>
            </a:r>
            <a:r>
              <a:rPr sz="1125" spc="-67" baseline="3703" dirty="0">
                <a:solidFill>
                  <a:srgbClr val="231F20"/>
                </a:solidFill>
                <a:latin typeface="Verdana"/>
                <a:cs typeface="Verdana"/>
              </a:rPr>
              <a:t>ar]</a:t>
            </a:r>
            <a:endParaRPr sz="1125" baseline="3703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690699" y="6002461"/>
            <a:ext cx="1582420" cy="91313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8100" marR="30480">
              <a:lnSpc>
                <a:spcPts val="630"/>
              </a:lnSpc>
              <a:spcBef>
                <a:spcPts val="165"/>
              </a:spcBef>
            </a:pP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Avec</a:t>
            </a:r>
            <a:r>
              <a:rPr sz="55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le</a:t>
            </a:r>
            <a:r>
              <a:rPr sz="55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soutien</a:t>
            </a:r>
            <a:r>
              <a:rPr sz="55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55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55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Fondation</a:t>
            </a:r>
            <a:r>
              <a:rPr sz="55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Crédit</a:t>
            </a:r>
            <a:r>
              <a:rPr sz="55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Mutuel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Alliance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Fédérale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pour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les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représentations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surtitrées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dans</a:t>
            </a:r>
            <a:r>
              <a:rPr sz="550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ta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langue</a:t>
            </a:r>
            <a:endParaRPr sz="550">
              <a:latin typeface="Verdana"/>
              <a:cs typeface="Verdana"/>
            </a:endParaRPr>
          </a:p>
          <a:p>
            <a:pPr marL="191770" marR="904240" indent="170815" algn="r">
              <a:lnSpc>
                <a:spcPts val="650"/>
              </a:lnSpc>
              <a:spcBef>
                <a:spcPts val="615"/>
              </a:spcBef>
            </a:pPr>
            <a:r>
              <a:rPr sz="550" b="1" spc="-85" dirty="0">
                <a:solidFill>
                  <a:srgbClr val="231F20"/>
                </a:solidFill>
                <a:latin typeface="Arial"/>
                <a:cs typeface="Arial"/>
              </a:rPr>
              <a:t>ةیبرعلا</a:t>
            </a:r>
            <a:r>
              <a:rPr sz="550" b="1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550" b="1" spc="-90" dirty="0">
                <a:solidFill>
                  <a:srgbClr val="231F20"/>
                </a:solidFill>
                <a:latin typeface="Arial"/>
                <a:cs typeface="Arial"/>
              </a:rPr>
              <a:t>ةغللاب</a:t>
            </a:r>
            <a:r>
              <a:rPr sz="550" b="1" spc="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550" b="1" dirty="0">
                <a:solidFill>
                  <a:srgbClr val="231F20"/>
                </a:solidFill>
                <a:latin typeface="Arial"/>
                <a:cs typeface="Arial"/>
              </a:rPr>
              <a:t>[سرام</a:t>
            </a:r>
            <a:r>
              <a:rPr sz="550" b="1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550" b="1" dirty="0">
                <a:solidFill>
                  <a:srgbClr val="231F20"/>
                </a:solidFill>
                <a:latin typeface="Arial"/>
                <a:cs typeface="Arial"/>
              </a:rPr>
              <a:t>7</a:t>
            </a:r>
            <a:r>
              <a:rPr sz="550" b="1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550" b="1" dirty="0">
                <a:solidFill>
                  <a:srgbClr val="231F20"/>
                </a:solidFill>
                <a:latin typeface="Arial"/>
                <a:cs typeface="Arial"/>
              </a:rPr>
              <a:t>و</a:t>
            </a:r>
            <a:r>
              <a:rPr sz="550" b="1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550" b="1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r>
              <a:rPr sz="550" b="1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550" b="1" dirty="0">
                <a:solidFill>
                  <a:srgbClr val="231F20"/>
                </a:solidFill>
                <a:latin typeface="Arial"/>
                <a:cs typeface="Arial"/>
              </a:rPr>
              <a:t>و</a:t>
            </a:r>
            <a:r>
              <a:rPr sz="5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550" b="1" spc="-25" dirty="0">
                <a:solidFill>
                  <a:srgbClr val="231F20"/>
                </a:solidFill>
                <a:latin typeface="Arial"/>
                <a:cs typeface="Arial"/>
              </a:rPr>
              <a:t>5]</a:t>
            </a:r>
            <a:endParaRPr sz="550">
              <a:latin typeface="Arial"/>
              <a:cs typeface="Arial"/>
            </a:endParaRPr>
          </a:p>
          <a:p>
            <a:pPr marL="191770" marR="925194">
              <a:lnSpc>
                <a:spcPts val="630"/>
              </a:lnSpc>
              <a:spcBef>
                <a:spcPts val="259"/>
              </a:spcBef>
            </a:pP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Türkçe</a:t>
            </a:r>
            <a:r>
              <a:rPr sz="55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olarak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[5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ve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6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Mart]</a:t>
            </a:r>
            <a:endParaRPr sz="550">
              <a:latin typeface="Verdana"/>
              <a:cs typeface="Verdana"/>
            </a:endParaRPr>
          </a:p>
          <a:p>
            <a:pPr marL="191135" marR="989965" algn="r">
              <a:lnSpc>
                <a:spcPct val="100000"/>
              </a:lnSpc>
              <a:spcBef>
                <a:spcPts val="235"/>
              </a:spcBef>
            </a:pPr>
            <a:r>
              <a:rPr sz="5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שיאערבעה</a:t>
            </a:r>
            <a:r>
              <a:rPr sz="55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55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ןיא</a:t>
            </a:r>
            <a:endParaRPr sz="550">
              <a:latin typeface="Lucida Sans Unicode"/>
              <a:cs typeface="Lucida Sans Unicode"/>
            </a:endParaRPr>
          </a:p>
          <a:p>
            <a:pPr marL="191770" marR="1047115" algn="r">
              <a:lnSpc>
                <a:spcPct val="100000"/>
              </a:lnSpc>
              <a:spcBef>
                <a:spcPts val="35"/>
              </a:spcBef>
            </a:pPr>
            <a:r>
              <a:rPr sz="825" spc="-37" baseline="5050" dirty="0">
                <a:solidFill>
                  <a:srgbClr val="231F20"/>
                </a:solidFill>
                <a:latin typeface="Verdana"/>
                <a:cs typeface="Verdana"/>
              </a:rPr>
              <a:t>[</a:t>
            </a:r>
            <a:r>
              <a:rPr sz="825" spc="-37" baseline="5050" dirty="0">
                <a:solidFill>
                  <a:srgbClr val="231F20"/>
                </a:solidFill>
                <a:latin typeface="Microsoft Sans Serif"/>
                <a:cs typeface="Microsoft Sans Serif"/>
              </a:rPr>
              <a:t>ץרעמ</a:t>
            </a:r>
            <a:r>
              <a:rPr sz="825" spc="-7" baseline="50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25" spc="-30" baseline="5050" dirty="0">
                <a:solidFill>
                  <a:srgbClr val="231F20"/>
                </a:solidFill>
                <a:latin typeface="Microsoft Sans Serif"/>
                <a:cs typeface="Microsoft Sans Serif"/>
              </a:rPr>
              <a:t>ןט</a:t>
            </a:r>
            <a:r>
              <a:rPr sz="825" spc="-22" baseline="50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7</a:t>
            </a:r>
            <a:r>
              <a:rPr sz="825" spc="-75" baseline="5050" dirty="0">
                <a:solidFill>
                  <a:srgbClr val="231F20"/>
                </a:solidFill>
                <a:latin typeface="Verdana"/>
                <a:cs typeface="Verdana"/>
              </a:rPr>
              <a:t>]</a:t>
            </a:r>
            <a:endParaRPr sz="825" baseline="505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70284" y="5899063"/>
            <a:ext cx="2416810" cy="35560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 marR="30480" indent="-635" algn="r">
              <a:lnSpc>
                <a:spcPts val="850"/>
              </a:lnSpc>
              <a:spcBef>
                <a:spcPts val="170"/>
              </a:spcBef>
            </a:pPr>
            <a:r>
              <a:rPr sz="75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ريزوأ</a:t>
            </a:r>
            <a:r>
              <a:rPr sz="7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ةجيدخ</a:t>
            </a:r>
            <a:r>
              <a:rPr sz="7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spc="-229" dirty="0">
                <a:solidFill>
                  <a:srgbClr val="231F20"/>
                </a:solidFill>
                <a:latin typeface="Microsoft Sans Serif"/>
                <a:cs typeface="Microsoft Sans Serif"/>
              </a:rPr>
              <a:t>فشكتست</a:t>
            </a:r>
            <a:r>
              <a:rPr sz="7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.ةيروطسأ</a:t>
            </a:r>
            <a:r>
              <a:rPr sz="7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ةبرطم</a:t>
            </a:r>
            <a:r>
              <a:rPr sz="7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231F20"/>
                </a:solidFill>
                <a:latin typeface="Microsoft Sans Serif"/>
                <a:cs typeface="Microsoft Sans Serif"/>
              </a:rPr>
              <a:t>درجم</a:t>
            </a:r>
            <a:r>
              <a:rPr sz="7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spc="-190" dirty="0">
                <a:solidFill>
                  <a:srgbClr val="231F20"/>
                </a:solidFill>
                <a:latin typeface="Microsoft Sans Serif"/>
                <a:cs typeface="Microsoft Sans Serif"/>
              </a:rPr>
              <a:t>نكت</a:t>
            </a:r>
            <a:r>
              <a:rPr sz="7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spc="-215" dirty="0">
                <a:solidFill>
                  <a:srgbClr val="231F20"/>
                </a:solidFill>
                <a:latin typeface="Microsoft Sans Serif"/>
                <a:cs typeface="Microsoft Sans Serif"/>
              </a:rPr>
              <a:t>ملف</a:t>
            </a:r>
            <a:r>
              <a:rPr sz="7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،يبرعلا</a:t>
            </a:r>
            <a:r>
              <a:rPr sz="7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ملاعلا</a:t>
            </a:r>
            <a:r>
              <a:rPr sz="7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75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ةينغأ</a:t>
            </a:r>
            <a:r>
              <a:rPr sz="7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231F20"/>
                </a:solidFill>
                <a:latin typeface="Microsoft Sans Serif"/>
                <a:cs typeface="Microsoft Sans Serif"/>
              </a:rPr>
              <a:t>اهروهمجل</a:t>
            </a:r>
            <a:r>
              <a:rPr sz="7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spc="-80" dirty="0">
                <a:solidFill>
                  <a:srgbClr val="231F20"/>
                </a:solidFill>
                <a:latin typeface="Microsoft Sans Serif"/>
                <a:cs typeface="Microsoft Sans Serif"/>
              </a:rPr>
              <a:t>يميمحلا</a:t>
            </a:r>
            <a:r>
              <a:rPr sz="7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دهشملا</a:t>
            </a:r>
            <a:r>
              <a:rPr sz="7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25" spc="-225" baseline="7407" dirty="0">
                <a:solidFill>
                  <a:srgbClr val="231F20"/>
                </a:solidFill>
                <a:latin typeface="Microsoft Sans Serif"/>
                <a:cs typeface="Microsoft Sans Serif"/>
              </a:rPr>
              <a:t>زّ</a:t>
            </a:r>
            <a:r>
              <a:rPr sz="1125" spc="165" baseline="7407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ه</a:t>
            </a:r>
            <a:r>
              <a:rPr sz="7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يذلا</a:t>
            </a:r>
            <a:r>
              <a:rPr sz="7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موثلك</a:t>
            </a:r>
            <a:r>
              <a:rPr sz="7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231F20"/>
                </a:solidFill>
                <a:latin typeface="Microsoft Sans Serif"/>
                <a:cs typeface="Microsoft Sans Serif"/>
              </a:rPr>
              <a:t>مأ</a:t>
            </a:r>
            <a:r>
              <a:rPr sz="7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توص</a:t>
            </a:r>
            <a:r>
              <a:rPr sz="7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spc="-100" dirty="0">
                <a:solidFill>
                  <a:srgbClr val="231F20"/>
                </a:solidFill>
                <a:latin typeface="Microsoft Sans Serif"/>
                <a:cs typeface="Microsoft Sans Serif"/>
              </a:rPr>
              <a:t>اهجتنأ</a:t>
            </a:r>
            <a:r>
              <a:rPr sz="7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يتلا</a:t>
            </a:r>
            <a:r>
              <a:rPr sz="7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spc="-75" dirty="0">
                <a:solidFill>
                  <a:srgbClr val="231F20"/>
                </a:solidFill>
                <a:latin typeface="Microsoft Sans Serif"/>
                <a:cs typeface="Microsoft Sans Serif"/>
              </a:rPr>
              <a:t>رعاشملا</a:t>
            </a:r>
            <a:r>
              <a:rPr sz="7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25" spc="-37" baseline="7407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7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ىرخألا</a:t>
            </a:r>
            <a:r>
              <a:rPr sz="7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ولت</a:t>
            </a:r>
            <a:endParaRPr sz="7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299" y="7202205"/>
            <a:ext cx="2286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25" dirty="0">
                <a:solidFill>
                  <a:srgbClr val="231F20"/>
                </a:solidFill>
                <a:latin typeface="Verdana"/>
                <a:cs typeface="Verdana"/>
              </a:rPr>
              <a:t>86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28799" y="3761704"/>
            <a:ext cx="1519555" cy="0"/>
          </a:xfrm>
          <a:custGeom>
            <a:avLst/>
            <a:gdLst/>
            <a:ahLst/>
            <a:cxnLst/>
            <a:rect l="l" t="t" r="r" b="b"/>
            <a:pathLst>
              <a:path w="1519554">
                <a:moveTo>
                  <a:pt x="0" y="0"/>
                </a:moveTo>
                <a:lnTo>
                  <a:pt x="151919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28799" y="4001734"/>
            <a:ext cx="1519555" cy="0"/>
          </a:xfrm>
          <a:custGeom>
            <a:avLst/>
            <a:gdLst/>
            <a:ahLst/>
            <a:cxnLst/>
            <a:rect l="l" t="t" r="r" b="b"/>
            <a:pathLst>
              <a:path w="1519554">
                <a:moveTo>
                  <a:pt x="0" y="0"/>
                </a:moveTo>
                <a:lnTo>
                  <a:pt x="151919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28799" y="4641814"/>
            <a:ext cx="1519555" cy="0"/>
          </a:xfrm>
          <a:custGeom>
            <a:avLst/>
            <a:gdLst/>
            <a:ahLst/>
            <a:cxnLst/>
            <a:rect l="l" t="t" r="r" b="b"/>
            <a:pathLst>
              <a:path w="1519554">
                <a:moveTo>
                  <a:pt x="0" y="0"/>
                </a:moveTo>
                <a:lnTo>
                  <a:pt x="151919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28799" y="5761954"/>
            <a:ext cx="1519555" cy="0"/>
          </a:xfrm>
          <a:custGeom>
            <a:avLst/>
            <a:gdLst/>
            <a:ahLst/>
            <a:cxnLst/>
            <a:rect l="l" t="t" r="r" b="b"/>
            <a:pathLst>
              <a:path w="1519554">
                <a:moveTo>
                  <a:pt x="0" y="0"/>
                </a:moveTo>
                <a:lnTo>
                  <a:pt x="151919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28799" y="6162004"/>
            <a:ext cx="1519555" cy="0"/>
          </a:xfrm>
          <a:custGeom>
            <a:avLst/>
            <a:gdLst/>
            <a:ahLst/>
            <a:cxnLst/>
            <a:rect l="l" t="t" r="r" b="b"/>
            <a:pathLst>
              <a:path w="1519554">
                <a:moveTo>
                  <a:pt x="0" y="0"/>
                </a:moveTo>
                <a:lnTo>
                  <a:pt x="151919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16099" y="3759201"/>
            <a:ext cx="701675" cy="19240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630"/>
              </a:lnSpc>
              <a:spcBef>
                <a:spcPts val="165"/>
              </a:spcBef>
            </a:pP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[Création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théâtrale]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Joël</a:t>
            </a:r>
            <a:r>
              <a:rPr sz="550" spc="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Pommerat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16099" y="3999231"/>
            <a:ext cx="1115695" cy="5924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645"/>
              </a:lnSpc>
              <a:spcBef>
                <a:spcPts val="120"/>
              </a:spcBef>
            </a:pP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[Avec]</a:t>
            </a:r>
            <a:endParaRPr sz="550">
              <a:latin typeface="Verdana"/>
              <a:cs typeface="Verdana"/>
            </a:endParaRPr>
          </a:p>
          <a:p>
            <a:pPr marL="12700">
              <a:lnSpc>
                <a:spcPts val="630"/>
              </a:lnSpc>
            </a:pP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Éric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Feldman,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Coraline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Kerléo,</a:t>
            </a:r>
            <a:endParaRPr sz="550">
              <a:latin typeface="Verdana"/>
              <a:cs typeface="Verdana"/>
            </a:endParaRPr>
          </a:p>
          <a:p>
            <a:pPr marL="12700" marR="524510">
              <a:lnSpc>
                <a:spcPts val="630"/>
              </a:lnSpc>
              <a:spcBef>
                <a:spcPts val="30"/>
              </a:spcBef>
            </a:pP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Marie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Malaquias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[Et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les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voix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de]</a:t>
            </a:r>
            <a:endParaRPr sz="550">
              <a:latin typeface="Verdana"/>
              <a:cs typeface="Verdana"/>
            </a:endParaRPr>
          </a:p>
          <a:p>
            <a:pPr marL="12700" marR="5080">
              <a:lnSpc>
                <a:spcPts val="630"/>
              </a:lnSpc>
            </a:pP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David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Charier,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 Roxane Isnard,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Garance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Rivoal,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Pierre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Sorais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Faustine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Zanardo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16099" y="4639311"/>
            <a:ext cx="1544955" cy="107251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69215">
              <a:lnSpc>
                <a:spcPts val="630"/>
              </a:lnSpc>
              <a:spcBef>
                <a:spcPts val="165"/>
              </a:spcBef>
            </a:pP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[Scénographie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lumière]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Éric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Soyer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[Collaboration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artistique]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 Garance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Rivoal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[Assistanat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à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mise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scène]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David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Charier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[Renfort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assistanat]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Roxane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Isnard,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Garance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 Rivoal [Collaboration 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à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l’écriture]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Zareen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Benafar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[Participation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au</a:t>
            </a:r>
            <a:r>
              <a:rPr sz="55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travail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55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recherche]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Pierre</a:t>
            </a:r>
            <a:r>
              <a:rPr sz="55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Sorais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[Direction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technique]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Emmanuel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 Abate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[Direction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technique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adjointe]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Thaïs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Morel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[Costumes]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Isabelle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Deffin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[Perruques]</a:t>
            </a:r>
            <a:endParaRPr sz="550">
              <a:latin typeface="Verdana"/>
              <a:cs typeface="Verdana"/>
            </a:endParaRPr>
          </a:p>
          <a:p>
            <a:pPr marL="12700" marR="5080">
              <a:lnSpc>
                <a:spcPts val="630"/>
              </a:lnSpc>
            </a:pP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Julie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Poulain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30" dirty="0">
                <a:solidFill>
                  <a:srgbClr val="231F20"/>
                </a:solidFill>
                <a:latin typeface="Verdana"/>
                <a:cs typeface="Verdana"/>
              </a:rPr>
              <a:t>[Son]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Philippe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Perrin,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Antoine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Bourgain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[Vidéo]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Renaud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Rubiano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[Musique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originale]</a:t>
            </a:r>
            <a:r>
              <a:rPr sz="550" spc="-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Antonin</a:t>
            </a:r>
            <a:r>
              <a:rPr sz="550" spc="-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Leymarie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16099" y="5759451"/>
            <a:ext cx="1489710" cy="3524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645"/>
              </a:lnSpc>
              <a:spcBef>
                <a:spcPts val="120"/>
              </a:spcBef>
            </a:pP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Durée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20" dirty="0">
                <a:solidFill>
                  <a:srgbClr val="231F20"/>
                </a:solidFill>
                <a:latin typeface="Verdana"/>
                <a:cs typeface="Verdana"/>
              </a:rPr>
              <a:t>1</a:t>
            </a:r>
            <a:r>
              <a:rPr sz="5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h</a:t>
            </a:r>
            <a:r>
              <a:rPr sz="5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30</a:t>
            </a:r>
            <a:endParaRPr sz="550">
              <a:latin typeface="Verdana"/>
              <a:cs typeface="Verdana"/>
            </a:endParaRPr>
          </a:p>
          <a:p>
            <a:pPr marL="12700" marR="5080">
              <a:lnSpc>
                <a:spcPts val="630"/>
              </a:lnSpc>
              <a:spcBef>
                <a:spcPts val="30"/>
              </a:spcBef>
            </a:pP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Tous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les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jours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à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20</a:t>
            </a:r>
            <a:r>
              <a:rPr sz="5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h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sauf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sam.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6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sam.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13</a:t>
            </a:r>
            <a:r>
              <a:rPr sz="550" spc="5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à</a:t>
            </a:r>
            <a:r>
              <a:rPr sz="55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60" dirty="0">
                <a:solidFill>
                  <a:srgbClr val="231F20"/>
                </a:solidFill>
                <a:latin typeface="Verdana"/>
                <a:cs typeface="Verdana"/>
              </a:rPr>
              <a:t>18</a:t>
            </a:r>
            <a:r>
              <a:rPr sz="5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h</a:t>
            </a:r>
            <a:endParaRPr sz="550">
              <a:latin typeface="Verdana"/>
              <a:cs typeface="Verdana"/>
            </a:endParaRPr>
          </a:p>
          <a:p>
            <a:pPr marL="12700">
              <a:lnSpc>
                <a:spcPts val="615"/>
              </a:lnSpc>
            </a:pP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Relâche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les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dim.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7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dim.</a:t>
            </a:r>
            <a:r>
              <a:rPr sz="5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14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16099" y="6159501"/>
            <a:ext cx="1117600" cy="1924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645"/>
              </a:lnSpc>
              <a:spcBef>
                <a:spcPts val="120"/>
              </a:spcBef>
            </a:pP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«</a:t>
            </a:r>
            <a:r>
              <a:rPr sz="5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À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taaaable</a:t>
            </a:r>
            <a:r>
              <a:rPr sz="5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55" dirty="0">
                <a:solidFill>
                  <a:srgbClr val="231F20"/>
                </a:solidFill>
                <a:latin typeface="Verdana"/>
                <a:cs typeface="Verdana"/>
              </a:rPr>
              <a:t>!</a:t>
            </a:r>
            <a:r>
              <a:rPr sz="5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»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5" dirty="0">
                <a:solidFill>
                  <a:srgbClr val="231F20"/>
                </a:solidFill>
                <a:latin typeface="Verdana"/>
                <a:cs typeface="Verdana"/>
              </a:rPr>
              <a:t>jeu.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20" dirty="0">
                <a:solidFill>
                  <a:srgbClr val="231F20"/>
                </a:solidFill>
                <a:latin typeface="Verdana"/>
                <a:cs typeface="Verdana"/>
              </a:rPr>
              <a:t>11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à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60" dirty="0">
                <a:solidFill>
                  <a:srgbClr val="231F20"/>
                </a:solidFill>
                <a:latin typeface="Verdana"/>
                <a:cs typeface="Verdana"/>
              </a:rPr>
              <a:t>19</a:t>
            </a:r>
            <a:r>
              <a:rPr sz="5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h</a:t>
            </a:r>
            <a:endParaRPr sz="550">
              <a:latin typeface="Verdana"/>
              <a:cs typeface="Verdana"/>
            </a:endParaRPr>
          </a:p>
          <a:p>
            <a:pPr marL="12700">
              <a:lnSpc>
                <a:spcPts val="645"/>
              </a:lnSpc>
            </a:pP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«</a:t>
            </a:r>
            <a:r>
              <a:rPr sz="5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On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se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dit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231F20"/>
                </a:solidFill>
                <a:latin typeface="Verdana"/>
                <a:cs typeface="Verdana"/>
              </a:rPr>
              <a:t>tout</a:t>
            </a:r>
            <a:r>
              <a:rPr sz="5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55" dirty="0">
                <a:solidFill>
                  <a:srgbClr val="231F20"/>
                </a:solidFill>
                <a:latin typeface="Verdana"/>
                <a:cs typeface="Verdana"/>
              </a:rPr>
              <a:t>!</a:t>
            </a:r>
            <a:r>
              <a:rPr sz="55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»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20" dirty="0">
                <a:solidFill>
                  <a:srgbClr val="231F20"/>
                </a:solidFill>
                <a:latin typeface="Verdana"/>
                <a:cs typeface="Verdana"/>
              </a:rPr>
              <a:t>sam.</a:t>
            </a:r>
            <a:r>
              <a:rPr sz="5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13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231F20"/>
                </a:solidFill>
                <a:latin typeface="Verdana"/>
                <a:cs typeface="Verdana"/>
              </a:rPr>
              <a:t>à</a:t>
            </a:r>
            <a:r>
              <a:rPr sz="55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65" dirty="0">
                <a:solidFill>
                  <a:srgbClr val="231F20"/>
                </a:solidFill>
                <a:latin typeface="Verdana"/>
                <a:cs typeface="Verdana"/>
              </a:rPr>
              <a:t>14</a:t>
            </a:r>
            <a:r>
              <a:rPr sz="5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50" spc="-50" dirty="0">
                <a:solidFill>
                  <a:srgbClr val="231F20"/>
                </a:solidFill>
                <a:latin typeface="Verdana"/>
                <a:cs typeface="Verdana"/>
              </a:rPr>
              <a:t>h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9999" y="2825299"/>
            <a:ext cx="4068445" cy="0"/>
          </a:xfrm>
          <a:custGeom>
            <a:avLst/>
            <a:gdLst/>
            <a:ahLst/>
            <a:cxnLst/>
            <a:rect l="l" t="t" r="r" b="b"/>
            <a:pathLst>
              <a:path w="4068445">
                <a:moveTo>
                  <a:pt x="0" y="0"/>
                </a:moveTo>
                <a:lnTo>
                  <a:pt x="406800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7299" y="2820087"/>
            <a:ext cx="156845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60" dirty="0">
                <a:solidFill>
                  <a:srgbClr val="231F20"/>
                </a:solidFill>
                <a:latin typeface="Verdana"/>
                <a:cs typeface="Verdana"/>
              </a:rPr>
              <a:t>Du</a:t>
            </a:r>
            <a:r>
              <a:rPr sz="1300" spc="-1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Verdana"/>
                <a:cs typeface="Verdana"/>
              </a:rPr>
              <a:t>3</a:t>
            </a:r>
            <a:r>
              <a:rPr sz="1300" spc="-1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Verdana"/>
                <a:cs typeface="Verdana"/>
              </a:rPr>
              <a:t>au</a:t>
            </a:r>
            <a:r>
              <a:rPr sz="1300" spc="-1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00" spc="-165" dirty="0">
                <a:solidFill>
                  <a:srgbClr val="231F20"/>
                </a:solidFill>
                <a:latin typeface="Verdana"/>
                <a:cs typeface="Verdana"/>
              </a:rPr>
              <a:t>18</a:t>
            </a:r>
            <a:r>
              <a:rPr sz="1300" spc="-1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Verdana"/>
                <a:cs typeface="Verdana"/>
              </a:rPr>
              <a:t>juin</a:t>
            </a:r>
            <a:r>
              <a:rPr sz="1300" spc="-1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Verdana"/>
                <a:cs typeface="Verdana"/>
              </a:rPr>
              <a:t>2026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73608" y="2820087"/>
            <a:ext cx="92329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45" dirty="0">
                <a:solidFill>
                  <a:srgbClr val="231F20"/>
                </a:solidFill>
                <a:latin typeface="Verdana"/>
                <a:cs typeface="Verdana"/>
              </a:rPr>
              <a:t>Salle</a:t>
            </a:r>
            <a:r>
              <a:rPr sz="13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Verdana"/>
                <a:cs typeface="Verdana"/>
              </a:rPr>
              <a:t>Koltès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7299" y="3740063"/>
            <a:ext cx="2398395" cy="154305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algn="just">
              <a:lnSpc>
                <a:spcPts val="850"/>
              </a:lnSpc>
              <a:spcBef>
                <a:spcPts val="170"/>
              </a:spcBef>
            </a:pPr>
            <a:r>
              <a:rPr sz="750" spc="20" dirty="0">
                <a:solidFill>
                  <a:srgbClr val="231F20"/>
                </a:solidFill>
                <a:latin typeface="Verdana"/>
                <a:cs typeface="Verdana"/>
              </a:rPr>
              <a:t>Quel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s</a:t>
            </a:r>
            <a:r>
              <a:rPr sz="750" spc="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pouvoirs</a:t>
            </a:r>
            <a:r>
              <a:rPr sz="750" spc="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l’enfance</a:t>
            </a:r>
            <a:r>
              <a:rPr sz="750" spc="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peut-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elle</a:t>
            </a:r>
            <a:r>
              <a:rPr sz="750" spc="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25" dirty="0">
                <a:solidFill>
                  <a:srgbClr val="231F20"/>
                </a:solidFill>
                <a:latin typeface="Verdana"/>
                <a:cs typeface="Verdana"/>
              </a:rPr>
              <a:t>opposer</a:t>
            </a:r>
            <a:r>
              <a:rPr sz="750" spc="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à</a:t>
            </a:r>
            <a:r>
              <a:rPr sz="750" spc="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la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parole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Verdana"/>
                <a:cs typeface="Verdana"/>
              </a:rPr>
              <a:t>des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adultes</a:t>
            </a:r>
            <a:r>
              <a:rPr sz="750" spc="-1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?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Alors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qu’il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déconstruisai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t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les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codes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du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5" dirty="0">
                <a:solidFill>
                  <a:srgbClr val="231F20"/>
                </a:solidFill>
                <a:latin typeface="Verdana"/>
                <a:cs typeface="Verdana"/>
              </a:rPr>
              <a:t>merveilleux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dan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s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Cendrillon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,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Joël</a:t>
            </a:r>
            <a:r>
              <a:rPr sz="75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5" dirty="0">
                <a:solidFill>
                  <a:srgbClr val="231F20"/>
                </a:solidFill>
                <a:latin typeface="Verdana"/>
                <a:cs typeface="Verdana"/>
              </a:rPr>
              <a:t>Pommerat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a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pour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ambition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2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les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prendre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au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premier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degré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dans</a:t>
            </a:r>
            <a:r>
              <a:rPr sz="750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cette</a:t>
            </a:r>
            <a:r>
              <a:rPr sz="750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nouvelle</a:t>
            </a:r>
            <a:r>
              <a:rPr sz="750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création.</a:t>
            </a:r>
            <a:r>
              <a:rPr sz="750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À</a:t>
            </a:r>
            <a:r>
              <a:rPr sz="750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750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5" dirty="0">
                <a:solidFill>
                  <a:srgbClr val="231F20"/>
                </a:solidFill>
                <a:latin typeface="Verdana"/>
                <a:cs typeface="Verdana"/>
              </a:rPr>
              <a:t>manière</a:t>
            </a:r>
            <a:r>
              <a:rPr sz="750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d’un</a:t>
            </a:r>
            <a:r>
              <a:rPr sz="750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conte,</a:t>
            </a:r>
            <a:r>
              <a:rPr sz="75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il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imagine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rencontre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2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deux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très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jeunes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filles, 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obligées</a:t>
            </a:r>
            <a:r>
              <a:rPr sz="7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7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déjouer</a:t>
            </a:r>
            <a:r>
              <a:rPr sz="7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les</a:t>
            </a:r>
            <a:r>
              <a:rPr sz="7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lois</a:t>
            </a:r>
            <a:r>
              <a:rPr sz="7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d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u</a:t>
            </a:r>
            <a:r>
              <a:rPr sz="7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mond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sz="7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réel</a:t>
            </a:r>
            <a:r>
              <a:rPr sz="7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afin</a:t>
            </a:r>
            <a:r>
              <a:rPr sz="7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s’affranchir</a:t>
            </a:r>
            <a:r>
              <a:rPr sz="75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75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celles</a:t>
            </a:r>
            <a:r>
              <a:rPr sz="75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des</a:t>
            </a:r>
            <a:r>
              <a:rPr sz="75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adultes</a:t>
            </a:r>
            <a:r>
              <a:rPr sz="75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75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nouer</a:t>
            </a:r>
            <a:r>
              <a:rPr sz="75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un</a:t>
            </a:r>
            <a:r>
              <a:rPr sz="75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pacte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d’amitié</a:t>
            </a:r>
            <a:r>
              <a:rPr sz="75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qu’elles</a:t>
            </a:r>
            <a:r>
              <a:rPr sz="75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veulent</a:t>
            </a:r>
            <a:r>
              <a:rPr sz="75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indestructible.</a:t>
            </a:r>
            <a:r>
              <a:rPr sz="75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L’histoire</a:t>
            </a:r>
            <a:r>
              <a:rPr sz="75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se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raconte</a:t>
            </a:r>
            <a:r>
              <a:rPr sz="75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sz="75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même</a:t>
            </a:r>
            <a:r>
              <a:rPr sz="75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temps</a:t>
            </a:r>
            <a:r>
              <a:rPr sz="75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qu’elle</a:t>
            </a:r>
            <a:r>
              <a:rPr sz="75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se</a:t>
            </a:r>
            <a:r>
              <a:rPr sz="75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vit</a:t>
            </a:r>
            <a:r>
              <a:rPr sz="75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dans</a:t>
            </a:r>
            <a:r>
              <a:rPr sz="75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75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forme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Verdana"/>
                <a:cs typeface="Verdana"/>
              </a:rPr>
              <a:t>ce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Verdana"/>
                <a:cs typeface="Verdana"/>
              </a:rPr>
              <a:t>«</a:t>
            </a:r>
            <a:r>
              <a:rPr sz="750" spc="-1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théâtre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5" dirty="0">
                <a:solidFill>
                  <a:srgbClr val="231F20"/>
                </a:solidFill>
                <a:latin typeface="Verdana"/>
                <a:cs typeface="Verdana"/>
              </a:rPr>
              <a:t>roman</a:t>
            </a:r>
            <a:r>
              <a:rPr sz="750" spc="-1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».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Pour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10" dirty="0">
                <a:solidFill>
                  <a:srgbClr val="231F20"/>
                </a:solidFill>
                <a:latin typeface="Verdana"/>
                <a:cs typeface="Verdana"/>
              </a:rPr>
              <a:t>Joël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Pommerat,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mise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 en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scène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le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5" dirty="0">
                <a:solidFill>
                  <a:srgbClr val="231F20"/>
                </a:solidFill>
                <a:latin typeface="Verdana"/>
                <a:cs typeface="Verdana"/>
              </a:rPr>
              <a:t>texte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s’élaborent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manière</a:t>
            </a:r>
            <a:r>
              <a:rPr sz="75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concomi- 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tante</a:t>
            </a:r>
            <a:r>
              <a:rPr sz="750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avec</a:t>
            </a:r>
            <a:r>
              <a:rPr sz="750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les</a:t>
            </a:r>
            <a:r>
              <a:rPr sz="750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30" dirty="0">
                <a:solidFill>
                  <a:srgbClr val="231F20"/>
                </a:solidFill>
                <a:latin typeface="Verdana"/>
                <a:cs typeface="Verdana"/>
              </a:rPr>
              <a:t>répétitions.</a:t>
            </a:r>
            <a:r>
              <a:rPr sz="750" spc="-1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Verdana"/>
                <a:cs typeface="Verdana"/>
              </a:rPr>
              <a:t>Les</a:t>
            </a:r>
            <a:r>
              <a:rPr sz="750" i="1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20" dirty="0">
                <a:solidFill>
                  <a:srgbClr val="231F20"/>
                </a:solidFill>
                <a:latin typeface="Verdana"/>
                <a:cs typeface="Verdana"/>
              </a:rPr>
              <a:t>Petites</a:t>
            </a:r>
            <a:r>
              <a:rPr sz="750" i="1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15" dirty="0">
                <a:solidFill>
                  <a:srgbClr val="231F20"/>
                </a:solidFill>
                <a:latin typeface="Verdana"/>
                <a:cs typeface="Verdana"/>
              </a:rPr>
              <a:t>Filles</a:t>
            </a:r>
            <a:r>
              <a:rPr sz="750" i="1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20" dirty="0">
                <a:solidFill>
                  <a:srgbClr val="231F20"/>
                </a:solidFill>
                <a:latin typeface="Verdana"/>
                <a:cs typeface="Verdana"/>
              </a:rPr>
              <a:t>modernes </a:t>
            </a:r>
            <a:r>
              <a:rPr sz="750" spc="-15" dirty="0">
                <a:solidFill>
                  <a:srgbClr val="231F20"/>
                </a:solidFill>
                <a:latin typeface="Verdana"/>
                <a:cs typeface="Verdana"/>
              </a:rPr>
              <a:t>poursuit</a:t>
            </a:r>
            <a:r>
              <a:rPr sz="750" spc="-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avec</a:t>
            </a:r>
            <a:r>
              <a:rPr sz="750" spc="-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Verdana"/>
                <a:cs typeface="Verdana"/>
              </a:rPr>
              <a:t>malice</a:t>
            </a:r>
            <a:r>
              <a:rPr sz="750" spc="-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son</a:t>
            </a:r>
            <a:r>
              <a:rPr sz="750" spc="-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Verdana"/>
                <a:cs typeface="Verdana"/>
              </a:rPr>
              <a:t>exploration</a:t>
            </a:r>
            <a:r>
              <a:rPr sz="750" spc="-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Verdana"/>
                <a:cs typeface="Verdana"/>
              </a:rPr>
              <a:t>des</a:t>
            </a:r>
            <a:r>
              <a:rPr sz="750" spc="-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contes.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7299" y="5359313"/>
            <a:ext cx="2399030" cy="100330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algn="just">
              <a:lnSpc>
                <a:spcPts val="850"/>
              </a:lnSpc>
              <a:spcBef>
                <a:spcPts val="170"/>
              </a:spcBef>
            </a:pPr>
            <a:r>
              <a:rPr sz="750" dirty="0">
                <a:solidFill>
                  <a:srgbClr val="231F20"/>
                </a:solidFill>
                <a:latin typeface="Verdana"/>
                <a:cs typeface="Verdana"/>
              </a:rPr>
              <a:t>[tr]</a:t>
            </a:r>
            <a:r>
              <a:rPr sz="750" spc="4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Çocukluk,</a:t>
            </a:r>
            <a:r>
              <a:rPr sz="750" i="1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yetişkinlerin</a:t>
            </a:r>
            <a:r>
              <a:rPr sz="750" i="1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20" dirty="0">
                <a:solidFill>
                  <a:srgbClr val="231F20"/>
                </a:solidFill>
                <a:latin typeface="Verdana"/>
                <a:cs typeface="Verdana"/>
              </a:rPr>
              <a:t>sözlerine</a:t>
            </a:r>
            <a:r>
              <a:rPr sz="750" i="1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40" dirty="0">
                <a:solidFill>
                  <a:srgbClr val="231F20"/>
                </a:solidFill>
                <a:latin typeface="Verdana"/>
                <a:cs typeface="Verdana"/>
              </a:rPr>
              <a:t>karşı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60" dirty="0">
                <a:solidFill>
                  <a:srgbClr val="231F20"/>
                </a:solidFill>
                <a:latin typeface="Verdana"/>
                <a:cs typeface="Verdana"/>
              </a:rPr>
              <a:t>ne</a:t>
            </a:r>
            <a:r>
              <a:rPr sz="750" i="1" spc="-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60" dirty="0">
                <a:solidFill>
                  <a:srgbClr val="231F20"/>
                </a:solidFill>
                <a:latin typeface="Verdana"/>
                <a:cs typeface="Verdana"/>
              </a:rPr>
              <a:t>tür</a:t>
            </a:r>
            <a:r>
              <a:rPr sz="750" i="1" spc="-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güç</a:t>
            </a:r>
            <a:r>
              <a:rPr sz="750" i="1" spc="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ortaya</a:t>
            </a:r>
            <a:r>
              <a:rPr sz="750" i="1" spc="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koyabilir?</a:t>
            </a:r>
            <a:r>
              <a:rPr sz="750" i="1" spc="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Joël</a:t>
            </a:r>
            <a:r>
              <a:rPr sz="750" i="1" spc="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Pommerat,</a:t>
            </a:r>
            <a:r>
              <a:rPr sz="750" i="1" spc="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Verdana"/>
                <a:cs typeface="Verdana"/>
              </a:rPr>
              <a:t>Külkedisi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oyununda</a:t>
            </a:r>
            <a:r>
              <a:rPr sz="750" i="1" spc="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olağanüstü</a:t>
            </a:r>
            <a:r>
              <a:rPr sz="750" i="1" spc="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olanın</a:t>
            </a:r>
            <a:r>
              <a:rPr sz="750" i="1" spc="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kodlarını</a:t>
            </a:r>
            <a:r>
              <a:rPr sz="750" i="1" spc="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Verdana"/>
                <a:cs typeface="Verdana"/>
              </a:rPr>
              <a:t>sorgulayıp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yapıbozuma</a:t>
            </a:r>
            <a:r>
              <a:rPr sz="750" i="1" spc="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uğratırken,</a:t>
            </a:r>
            <a:r>
              <a:rPr sz="750" i="1" spc="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bu</a:t>
            </a:r>
            <a:r>
              <a:rPr sz="750" i="1" spc="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yeni</a:t>
            </a:r>
            <a:r>
              <a:rPr sz="750" i="1" spc="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eserinde</a:t>
            </a:r>
            <a:r>
              <a:rPr sz="750" i="1" spc="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Verdana"/>
                <a:cs typeface="Verdana"/>
              </a:rPr>
              <a:t>onları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olduğu</a:t>
            </a:r>
            <a:r>
              <a:rPr sz="750" i="1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Verdana"/>
                <a:cs typeface="Verdana"/>
              </a:rPr>
              <a:t>gibi,</a:t>
            </a:r>
            <a:r>
              <a:rPr sz="750" i="1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35" dirty="0">
                <a:solidFill>
                  <a:srgbClr val="231F20"/>
                </a:solidFill>
                <a:latin typeface="Verdana"/>
                <a:cs typeface="Verdana"/>
              </a:rPr>
              <a:t>tüm</a:t>
            </a:r>
            <a:r>
              <a:rPr sz="750" i="1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ciddiyetiyle</a:t>
            </a:r>
            <a:r>
              <a:rPr sz="750" i="1" spc="-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ele</a:t>
            </a:r>
            <a:r>
              <a:rPr sz="750" i="1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20" dirty="0">
                <a:solidFill>
                  <a:srgbClr val="231F20"/>
                </a:solidFill>
                <a:latin typeface="Verdana"/>
                <a:cs typeface="Verdana"/>
              </a:rPr>
              <a:t>almayı</a:t>
            </a:r>
            <a:r>
              <a:rPr sz="750" i="1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Verdana"/>
                <a:cs typeface="Verdana"/>
              </a:rPr>
              <a:t>hedefliyor. </a:t>
            </a:r>
            <a:r>
              <a:rPr sz="750" i="1" spc="-65" dirty="0">
                <a:solidFill>
                  <a:srgbClr val="231F20"/>
                </a:solidFill>
                <a:latin typeface="Verdana"/>
                <a:cs typeface="Verdana"/>
              </a:rPr>
              <a:t>Yazar,</a:t>
            </a:r>
            <a:r>
              <a:rPr sz="750" i="1" spc="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Verdana"/>
                <a:cs typeface="Verdana"/>
              </a:rPr>
              <a:t>gerçek</a:t>
            </a:r>
            <a:r>
              <a:rPr sz="750" i="1" spc="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30" dirty="0">
                <a:solidFill>
                  <a:srgbClr val="231F20"/>
                </a:solidFill>
                <a:latin typeface="Verdana"/>
                <a:cs typeface="Verdana"/>
              </a:rPr>
              <a:t>dünyanın</a:t>
            </a:r>
            <a:r>
              <a:rPr sz="750" i="1" spc="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35" dirty="0">
                <a:solidFill>
                  <a:srgbClr val="231F20"/>
                </a:solidFill>
                <a:latin typeface="Verdana"/>
                <a:cs typeface="Verdana"/>
              </a:rPr>
              <a:t>kurallarını</a:t>
            </a:r>
            <a:r>
              <a:rPr sz="750" i="1" spc="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50" dirty="0">
                <a:solidFill>
                  <a:srgbClr val="231F20"/>
                </a:solidFill>
                <a:latin typeface="Verdana"/>
                <a:cs typeface="Verdana"/>
              </a:rPr>
              <a:t>alt</a:t>
            </a:r>
            <a:r>
              <a:rPr sz="750" i="1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45" dirty="0">
                <a:solidFill>
                  <a:srgbClr val="231F20"/>
                </a:solidFill>
                <a:latin typeface="Verdana"/>
                <a:cs typeface="Verdana"/>
              </a:rPr>
              <a:t>etmek</a:t>
            </a:r>
            <a:r>
              <a:rPr sz="750" i="1" spc="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Verdana"/>
                <a:cs typeface="Verdana"/>
              </a:rPr>
              <a:t>zorunda 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kalan</a:t>
            </a:r>
            <a:r>
              <a:rPr sz="750" i="1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iki</a:t>
            </a:r>
            <a:r>
              <a:rPr sz="750" i="1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çok</a:t>
            </a:r>
            <a:r>
              <a:rPr sz="750" i="1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genç</a:t>
            </a:r>
            <a:r>
              <a:rPr sz="750" i="1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30" dirty="0">
                <a:solidFill>
                  <a:srgbClr val="231F20"/>
                </a:solidFill>
                <a:latin typeface="Verdana"/>
                <a:cs typeface="Verdana"/>
              </a:rPr>
              <a:t>kızın,</a:t>
            </a:r>
            <a:r>
              <a:rPr sz="750" i="1" spc="-20" dirty="0">
                <a:solidFill>
                  <a:srgbClr val="231F20"/>
                </a:solidFill>
                <a:latin typeface="Verdana"/>
                <a:cs typeface="Verdana"/>
              </a:rPr>
              <a:t> yetişkinlerin koyduğu yasa-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lardan</a:t>
            </a:r>
            <a:r>
              <a:rPr sz="750" i="1" spc="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sıyrılarak</a:t>
            </a:r>
            <a:r>
              <a:rPr sz="750" i="1" spc="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yıkılmaz</a:t>
            </a:r>
            <a:r>
              <a:rPr sz="750" i="1" spc="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bir</a:t>
            </a:r>
            <a:r>
              <a:rPr sz="750" i="1" spc="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dostluk</a:t>
            </a:r>
            <a:r>
              <a:rPr sz="750" i="1" spc="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bağı</a:t>
            </a:r>
            <a:r>
              <a:rPr sz="750" i="1" spc="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Verdana"/>
                <a:cs typeface="Verdana"/>
              </a:rPr>
              <a:t>kurma </a:t>
            </a:r>
            <a:r>
              <a:rPr sz="750" i="1" dirty="0">
                <a:solidFill>
                  <a:srgbClr val="231F20"/>
                </a:solidFill>
                <a:latin typeface="Verdana"/>
                <a:cs typeface="Verdana"/>
              </a:rPr>
              <a:t>çabasını</a:t>
            </a:r>
            <a:r>
              <a:rPr sz="750" i="1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konu</a:t>
            </a:r>
            <a:r>
              <a:rPr sz="750" i="1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alan</a:t>
            </a:r>
            <a:r>
              <a:rPr sz="750" i="1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Verdana"/>
                <a:cs typeface="Verdana"/>
              </a:rPr>
              <a:t>bir</a:t>
            </a:r>
            <a:r>
              <a:rPr sz="750" i="1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karşılaşmayı</a:t>
            </a:r>
            <a:r>
              <a:rPr sz="750" i="1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25" dirty="0">
                <a:solidFill>
                  <a:srgbClr val="231F20"/>
                </a:solidFill>
                <a:latin typeface="Verdana"/>
                <a:cs typeface="Verdana"/>
              </a:rPr>
              <a:t>hayal</a:t>
            </a:r>
            <a:r>
              <a:rPr sz="750" i="1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50" i="1" spc="-10" dirty="0">
                <a:solidFill>
                  <a:srgbClr val="231F20"/>
                </a:solidFill>
                <a:latin typeface="Verdana"/>
                <a:cs typeface="Verdana"/>
              </a:rPr>
              <a:t>ediyor.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09896" y="6807978"/>
            <a:ext cx="94615" cy="584835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450" spc="-85" dirty="0">
                <a:solidFill>
                  <a:srgbClr val="231F20"/>
                </a:solidFill>
                <a:latin typeface="Verdana"/>
                <a:cs typeface="Verdana"/>
              </a:rPr>
              <a:t>©</a:t>
            </a:r>
            <a:r>
              <a:rPr sz="45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0" spc="-10" dirty="0">
                <a:solidFill>
                  <a:srgbClr val="231F20"/>
                </a:solidFill>
                <a:latin typeface="Verdana"/>
                <a:cs typeface="Verdana"/>
              </a:rPr>
              <a:t>Agathe</a:t>
            </a:r>
            <a:r>
              <a:rPr sz="45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0" spc="-10" dirty="0">
                <a:solidFill>
                  <a:srgbClr val="231F20"/>
                </a:solidFill>
                <a:latin typeface="Verdana"/>
                <a:cs typeface="Verdana"/>
              </a:rPr>
              <a:t>Pommerat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79999" y="116298"/>
            <a:ext cx="4068445" cy="0"/>
          </a:xfrm>
          <a:custGeom>
            <a:avLst/>
            <a:gdLst/>
            <a:ahLst/>
            <a:cxnLst/>
            <a:rect l="l" t="t" r="r" b="b"/>
            <a:pathLst>
              <a:path w="4068445">
                <a:moveTo>
                  <a:pt x="0" y="0"/>
                </a:moveTo>
                <a:lnTo>
                  <a:pt x="406800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67299" y="120086"/>
            <a:ext cx="120396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231F20"/>
                </a:solidFill>
                <a:latin typeface="Verdana"/>
                <a:cs typeface="Verdana"/>
              </a:rPr>
              <a:t>Joël</a:t>
            </a:r>
            <a:r>
              <a:rPr sz="1300" spc="-1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Verdana"/>
                <a:cs typeface="Verdana"/>
              </a:rPr>
              <a:t>Pommerat</a:t>
            </a:r>
            <a:endParaRPr sz="1300">
              <a:latin typeface="Verdana"/>
              <a:cs typeface="Verdana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0007" y="12"/>
            <a:ext cx="4680000" cy="7559992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67299" y="175577"/>
            <a:ext cx="4042410" cy="184150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 marR="11430">
              <a:lnSpc>
                <a:spcPct val="75000"/>
              </a:lnSpc>
              <a:spcBef>
                <a:spcPts val="1600"/>
              </a:spcBef>
            </a:pPr>
            <a:r>
              <a:rPr spc="-355" dirty="0"/>
              <a:t>Les</a:t>
            </a:r>
            <a:r>
              <a:rPr spc="-830" dirty="0"/>
              <a:t> </a:t>
            </a:r>
            <a:r>
              <a:rPr spc="-385" dirty="0"/>
              <a:t>Petites</a:t>
            </a:r>
            <a:r>
              <a:rPr spc="-830" dirty="0"/>
              <a:t> </a:t>
            </a:r>
            <a:r>
              <a:rPr spc="-450" dirty="0"/>
              <a:t>Filles </a:t>
            </a:r>
            <a:r>
              <a:rPr spc="-430" dirty="0"/>
              <a:t>modernes</a:t>
            </a:r>
          </a:p>
          <a:p>
            <a:pPr marL="12700">
              <a:lnSpc>
                <a:spcPts val="3800"/>
              </a:lnSpc>
            </a:pPr>
            <a:r>
              <a:rPr sz="4000" spc="-295" dirty="0"/>
              <a:t>(titre</a:t>
            </a:r>
            <a:r>
              <a:rPr sz="4000" spc="-515" dirty="0"/>
              <a:t> </a:t>
            </a:r>
            <a:r>
              <a:rPr sz="4000" spc="-310" dirty="0"/>
              <a:t>provisoire)</a:t>
            </a:r>
            <a:endParaRPr sz="4000"/>
          </a:p>
        </p:txBody>
      </p:sp>
      <p:sp>
        <p:nvSpPr>
          <p:cNvPr id="23" name="object 23"/>
          <p:cNvSpPr txBox="1"/>
          <p:nvPr/>
        </p:nvSpPr>
        <p:spPr>
          <a:xfrm>
            <a:off x="5207299" y="120086"/>
            <a:ext cx="112331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solidFill>
                  <a:srgbClr val="FF598C"/>
                </a:solidFill>
                <a:latin typeface="Verdana"/>
                <a:cs typeface="Verdana"/>
              </a:rPr>
              <a:t>Coproduction</a:t>
            </a:r>
            <a:endParaRPr sz="1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2240</Words>
  <Application>Microsoft Office PowerPoint</Application>
  <PresentationFormat>Personnalisé</PresentationFormat>
  <Paragraphs>124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Arial</vt:lpstr>
      <vt:lpstr>Arial MT</vt:lpstr>
      <vt:lpstr>Calibri</vt:lpstr>
      <vt:lpstr>Lucida Sans Unicode</vt:lpstr>
      <vt:lpstr>Microsoft Sans Serif</vt:lpstr>
      <vt:lpstr>Trebuchet MS</vt:lpstr>
      <vt:lpstr>Verdana</vt:lpstr>
      <vt:lpstr>Office Theme</vt:lpstr>
      <vt:lpstr>Présentation PowerPoint</vt:lpstr>
      <vt:lpstr>Valentina</vt:lpstr>
      <vt:lpstr>Inua Ellams Junior Mthombeni Michael De Cock</vt:lpstr>
      <vt:lpstr>Jean Racine Stéphane Braunschweig</vt:lpstr>
      <vt:lpstr>Hatice Özer</vt:lpstr>
      <vt:lpstr>Les Petites Filles modernes (titre provisoire)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Gic 67260</dc:creator>
  <cp:lastModifiedBy>Gic 67260</cp:lastModifiedBy>
  <cp:revision>1</cp:revision>
  <dcterms:created xsi:type="dcterms:W3CDTF">2025-08-11T07:36:31Z</dcterms:created>
  <dcterms:modified xsi:type="dcterms:W3CDTF">2025-08-11T07:40:28Z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2025-07-03T00:00:00Z</vt:filetime>
  </property>
  <property fmtid="{D5CDD505-2E9C-101B-9397-08002B2CF9AE}" pid="3" name="Creator">
    <vt:lpwstr>PDFium</vt:lpwstr>
  </property>
  <property fmtid="{D5CDD505-2E9C-101B-9397-08002B2CF9AE}" pid="4" name="Producer">
    <vt:lpwstr>PDFium</vt:lpwstr>
  </property>
  <property fmtid="{D5CDD505-2E9C-101B-9397-08002B2CF9AE}" pid="5" name="LastSaved">
    <vt:filetime>2025-07-03T00:00:00Z</vt:filetime>
  </property>
</Properties>
</file>